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36"/>
  </p:notesMasterIdLst>
  <p:handoutMasterIdLst>
    <p:handoutMasterId r:id="rId37"/>
  </p:handoutMasterIdLst>
  <p:sldIdLst>
    <p:sldId id="263" r:id="rId3"/>
    <p:sldId id="419" r:id="rId4"/>
    <p:sldId id="478" r:id="rId5"/>
    <p:sldId id="456" r:id="rId6"/>
    <p:sldId id="492" r:id="rId7"/>
    <p:sldId id="430" r:id="rId8"/>
    <p:sldId id="479" r:id="rId9"/>
    <p:sldId id="422" r:id="rId10"/>
    <p:sldId id="393" r:id="rId11"/>
    <p:sldId id="392" r:id="rId12"/>
    <p:sldId id="396" r:id="rId13"/>
    <p:sldId id="501" r:id="rId14"/>
    <p:sldId id="487" r:id="rId15"/>
    <p:sldId id="433" r:id="rId16"/>
    <p:sldId id="434" r:id="rId17"/>
    <p:sldId id="435" r:id="rId18"/>
    <p:sldId id="437" r:id="rId19"/>
    <p:sldId id="438" r:id="rId20"/>
    <p:sldId id="453" r:id="rId21"/>
    <p:sldId id="502" r:id="rId22"/>
    <p:sldId id="500" r:id="rId23"/>
    <p:sldId id="486" r:id="rId24"/>
    <p:sldId id="475" r:id="rId25"/>
    <p:sldId id="489" r:id="rId26"/>
    <p:sldId id="504" r:id="rId27"/>
    <p:sldId id="476" r:id="rId28"/>
    <p:sldId id="495" r:id="rId29"/>
    <p:sldId id="496" r:id="rId30"/>
    <p:sldId id="488" r:id="rId31"/>
    <p:sldId id="418" r:id="rId32"/>
    <p:sldId id="498" r:id="rId33"/>
    <p:sldId id="461" r:id="rId34"/>
    <p:sldId id="269" r:id="rId35"/>
  </p:sldIdLst>
  <p:sldSz cx="9144000" cy="6858000" type="screen4x3"/>
  <p:notesSz cx="6797675" cy="992663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rd Aberdeen" initials="GA" lastIdx="3" clrIdx="0"/>
  <p:cmAuthor id="1" name="Donna Goodwin" initials="DG" lastIdx="0" clrIdx="1"/>
  <p:cmAuthor id="2" name="Paddy McDermott" initials="PM" lastIdx="2" clrIdx="2">
    <p:extLst>
      <p:ext uri="{19B8F6BF-5375-455C-9EA6-DF929625EA0E}">
        <p15:presenceInfo xmlns:p15="http://schemas.microsoft.com/office/powerpoint/2012/main" userId="S-1-5-21-1645522239-261903793-725345543-91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EBB"/>
    <a:srgbClr val="C5D6E8"/>
    <a:srgbClr val="339966"/>
    <a:srgbClr val="D4DFCF"/>
    <a:srgbClr val="20419A"/>
    <a:srgbClr val="E6674A"/>
    <a:srgbClr val="6E99D4"/>
    <a:srgbClr val="FCD2BF"/>
    <a:srgbClr val="B6231D"/>
    <a:srgbClr val="DC2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308" autoAdjust="0"/>
    <p:restoredTop sz="24171" autoAdjust="0"/>
  </p:normalViewPr>
  <p:slideViewPr>
    <p:cSldViewPr snapToGrid="0">
      <p:cViewPr varScale="1">
        <p:scale>
          <a:sx n="27" d="100"/>
          <a:sy n="27" d="100"/>
        </p:scale>
        <p:origin x="406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1" d="100"/>
          <a:sy n="71" d="100"/>
        </p:scale>
        <p:origin x="39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C89C2-F9A2-463D-9D00-73A4F51CFB3D}"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NZ"/>
        </a:p>
      </dgm:t>
    </dgm:pt>
    <dgm:pt modelId="{7698ADEB-64F6-4828-AB80-EFB5816471FA}">
      <dgm:prSet phldrT="[Text]" custT="1"/>
      <dgm:spPr>
        <a:solidFill>
          <a:srgbClr val="FFC000"/>
        </a:solidFill>
      </dgm:spPr>
      <dgm:t>
        <a:bodyPr/>
        <a:lstStyle/>
        <a:p>
          <a:r>
            <a:rPr lang="en-NZ" sz="1000" dirty="0" smtClean="0">
              <a:solidFill>
                <a:schemeClr val="tx1"/>
              </a:solidFill>
            </a:rPr>
            <a:t>Health and Wellbeing</a:t>
          </a:r>
          <a:endParaRPr lang="en-NZ" sz="1000" dirty="0">
            <a:solidFill>
              <a:schemeClr val="tx1"/>
            </a:solidFill>
          </a:endParaRPr>
        </a:p>
      </dgm:t>
    </dgm:pt>
    <dgm:pt modelId="{867DE110-D683-49E1-9A5F-F0A1571999A3}" type="parTrans" cxnId="{E64342D8-74DD-4571-9253-605ABC0886C2}">
      <dgm:prSet/>
      <dgm:spPr/>
      <dgm:t>
        <a:bodyPr/>
        <a:lstStyle/>
        <a:p>
          <a:endParaRPr lang="en-NZ"/>
        </a:p>
      </dgm:t>
    </dgm:pt>
    <dgm:pt modelId="{21FA2FAB-2086-49B7-90F8-FCB5758AD389}" type="sibTrans" cxnId="{E64342D8-74DD-4571-9253-605ABC0886C2}">
      <dgm:prSet/>
      <dgm:spPr/>
      <dgm:t>
        <a:bodyPr/>
        <a:lstStyle/>
        <a:p>
          <a:endParaRPr lang="en-NZ"/>
        </a:p>
      </dgm:t>
    </dgm:pt>
    <dgm:pt modelId="{0474182B-6C7B-4EED-8F0E-7893F5ED1AEC}">
      <dgm:prSet phldrT="[Text]" custT="1"/>
      <dgm:spPr>
        <a:solidFill>
          <a:srgbClr val="E4F505"/>
        </a:solidFill>
      </dgm:spPr>
      <dgm:t>
        <a:bodyPr/>
        <a:lstStyle/>
        <a:p>
          <a:r>
            <a:rPr lang="en-NZ" sz="1000" dirty="0" smtClean="0">
              <a:solidFill>
                <a:schemeClr val="tx1"/>
              </a:solidFill>
            </a:rPr>
            <a:t>Engagement</a:t>
          </a:r>
          <a:endParaRPr lang="en-NZ" sz="1000" dirty="0">
            <a:solidFill>
              <a:schemeClr val="tx1"/>
            </a:solidFill>
          </a:endParaRPr>
        </a:p>
      </dgm:t>
    </dgm:pt>
    <dgm:pt modelId="{1ECB99AE-83A5-43E8-99FE-7C1A97631946}" type="parTrans" cxnId="{EF6D9B58-BEC8-4992-B5D2-E0935FD9679A}">
      <dgm:prSet/>
      <dgm:spPr/>
      <dgm:t>
        <a:bodyPr/>
        <a:lstStyle/>
        <a:p>
          <a:endParaRPr lang="en-NZ"/>
        </a:p>
      </dgm:t>
    </dgm:pt>
    <dgm:pt modelId="{8673961B-1569-427C-824E-EEAB90677036}" type="sibTrans" cxnId="{EF6D9B58-BEC8-4992-B5D2-E0935FD9679A}">
      <dgm:prSet/>
      <dgm:spPr/>
      <dgm:t>
        <a:bodyPr/>
        <a:lstStyle/>
        <a:p>
          <a:endParaRPr lang="en-NZ"/>
        </a:p>
      </dgm:t>
    </dgm:pt>
    <dgm:pt modelId="{0E71BF5D-13AA-4488-9DEF-AF7E10F14BBC}">
      <dgm:prSet phldrT="[Text]" custT="1"/>
      <dgm:spPr>
        <a:solidFill>
          <a:srgbClr val="92D050"/>
        </a:solidFill>
      </dgm:spPr>
      <dgm:t>
        <a:bodyPr/>
        <a:lstStyle/>
        <a:p>
          <a:r>
            <a:rPr lang="en-NZ" sz="1000" baseline="0" dirty="0" smtClean="0">
              <a:solidFill>
                <a:schemeClr val="tx1"/>
              </a:solidFill>
            </a:rPr>
            <a:t>Biodata; </a:t>
          </a:r>
        </a:p>
        <a:p>
          <a:r>
            <a:rPr lang="en-NZ" sz="1000" baseline="0" dirty="0" smtClean="0">
              <a:solidFill>
                <a:schemeClr val="tx1"/>
              </a:solidFill>
            </a:rPr>
            <a:t>Achievement and progression</a:t>
          </a:r>
          <a:endParaRPr lang="en-NZ" sz="1000" baseline="0" dirty="0">
            <a:solidFill>
              <a:schemeClr val="tx1"/>
            </a:solidFill>
          </a:endParaRPr>
        </a:p>
      </dgm:t>
    </dgm:pt>
    <dgm:pt modelId="{131A560C-338B-45B6-9F2F-C18CC6C620D9}" type="parTrans" cxnId="{9782C124-0CFD-4C2B-BB63-56DC19F34D4A}">
      <dgm:prSet/>
      <dgm:spPr/>
      <dgm:t>
        <a:bodyPr/>
        <a:lstStyle/>
        <a:p>
          <a:endParaRPr lang="en-NZ"/>
        </a:p>
      </dgm:t>
    </dgm:pt>
    <dgm:pt modelId="{8C6FE29E-A733-4C4E-AC94-F1945183819C}" type="sibTrans" cxnId="{9782C124-0CFD-4C2B-BB63-56DC19F34D4A}">
      <dgm:prSet/>
      <dgm:spPr/>
      <dgm:t>
        <a:bodyPr/>
        <a:lstStyle/>
        <a:p>
          <a:endParaRPr lang="en-NZ"/>
        </a:p>
      </dgm:t>
    </dgm:pt>
    <dgm:pt modelId="{003739DA-5642-47FB-8A77-7F2B5708EDEB}">
      <dgm:prSet phldrT="[Text]" custT="1"/>
      <dgm:spPr>
        <a:solidFill>
          <a:srgbClr val="FF0000"/>
        </a:solidFill>
      </dgm:spPr>
      <dgm:t>
        <a:bodyPr/>
        <a:lstStyle/>
        <a:p>
          <a:r>
            <a:rPr lang="en-NZ" sz="1000" dirty="0" smtClean="0">
              <a:solidFill>
                <a:schemeClr val="tx1"/>
              </a:solidFill>
            </a:rPr>
            <a:t>Sensitive</a:t>
          </a:r>
          <a:r>
            <a:rPr lang="en-NZ" sz="1050" dirty="0" smtClean="0">
              <a:solidFill>
                <a:schemeClr val="tx1"/>
              </a:solidFill>
            </a:rPr>
            <a:t> </a:t>
          </a:r>
          <a:r>
            <a:rPr lang="en-NZ" sz="1000" dirty="0" smtClean="0">
              <a:solidFill>
                <a:schemeClr val="tx1"/>
              </a:solidFill>
            </a:rPr>
            <a:t>data</a:t>
          </a:r>
          <a:endParaRPr lang="en-NZ" sz="1000" dirty="0">
            <a:solidFill>
              <a:schemeClr val="tx1"/>
            </a:solidFill>
          </a:endParaRPr>
        </a:p>
      </dgm:t>
    </dgm:pt>
    <dgm:pt modelId="{D3A7406D-7BFE-4A27-85A5-01BF5C1DC0B9}" type="parTrans" cxnId="{5E6E22FF-898A-43F6-B078-853D59B6DDFB}">
      <dgm:prSet/>
      <dgm:spPr/>
      <dgm:t>
        <a:bodyPr/>
        <a:lstStyle/>
        <a:p>
          <a:endParaRPr lang="en-NZ"/>
        </a:p>
      </dgm:t>
    </dgm:pt>
    <dgm:pt modelId="{2F84C1E0-3256-4C89-928A-BBECA413C4B4}" type="sibTrans" cxnId="{5E6E22FF-898A-43F6-B078-853D59B6DDFB}">
      <dgm:prSet/>
      <dgm:spPr/>
      <dgm:t>
        <a:bodyPr/>
        <a:lstStyle/>
        <a:p>
          <a:endParaRPr lang="en-NZ"/>
        </a:p>
      </dgm:t>
    </dgm:pt>
    <dgm:pt modelId="{7445F5C2-8912-4B37-99F8-7B0DE50B57F3}" type="pres">
      <dgm:prSet presAssocID="{E29C89C2-F9A2-463D-9D00-73A4F51CFB3D}" presName="Name0" presStyleCnt="0">
        <dgm:presLayoutVars>
          <dgm:chMax val="7"/>
          <dgm:resizeHandles val="exact"/>
        </dgm:presLayoutVars>
      </dgm:prSet>
      <dgm:spPr/>
      <dgm:t>
        <a:bodyPr/>
        <a:lstStyle/>
        <a:p>
          <a:endParaRPr lang="en-NZ"/>
        </a:p>
      </dgm:t>
    </dgm:pt>
    <dgm:pt modelId="{0356F694-E058-45E4-A524-52D63EFAEE6F}" type="pres">
      <dgm:prSet presAssocID="{E29C89C2-F9A2-463D-9D00-73A4F51CFB3D}" presName="comp1" presStyleCnt="0"/>
      <dgm:spPr/>
    </dgm:pt>
    <dgm:pt modelId="{DF6168F1-4FF5-4548-A04A-C5A81C198DE6}" type="pres">
      <dgm:prSet presAssocID="{E29C89C2-F9A2-463D-9D00-73A4F51CFB3D}" presName="circle1" presStyleLbl="node1" presStyleIdx="0" presStyleCnt="4"/>
      <dgm:spPr/>
      <dgm:t>
        <a:bodyPr/>
        <a:lstStyle/>
        <a:p>
          <a:endParaRPr lang="en-NZ"/>
        </a:p>
      </dgm:t>
    </dgm:pt>
    <dgm:pt modelId="{D9A82F93-3980-4A76-8E5F-43BF889339FF}" type="pres">
      <dgm:prSet presAssocID="{E29C89C2-F9A2-463D-9D00-73A4F51CFB3D}" presName="c1text" presStyleLbl="node1" presStyleIdx="0" presStyleCnt="4">
        <dgm:presLayoutVars>
          <dgm:bulletEnabled val="1"/>
        </dgm:presLayoutVars>
      </dgm:prSet>
      <dgm:spPr/>
      <dgm:t>
        <a:bodyPr/>
        <a:lstStyle/>
        <a:p>
          <a:endParaRPr lang="en-NZ"/>
        </a:p>
      </dgm:t>
    </dgm:pt>
    <dgm:pt modelId="{FF3E18CF-CA5B-4633-A246-1095372F46A0}" type="pres">
      <dgm:prSet presAssocID="{E29C89C2-F9A2-463D-9D00-73A4F51CFB3D}" presName="comp2" presStyleCnt="0"/>
      <dgm:spPr/>
    </dgm:pt>
    <dgm:pt modelId="{88EE3D2C-E5E9-41CF-8EFA-839B856070F4}" type="pres">
      <dgm:prSet presAssocID="{E29C89C2-F9A2-463D-9D00-73A4F51CFB3D}" presName="circle2" presStyleLbl="node1" presStyleIdx="1" presStyleCnt="4"/>
      <dgm:spPr/>
      <dgm:t>
        <a:bodyPr/>
        <a:lstStyle/>
        <a:p>
          <a:endParaRPr lang="en-NZ"/>
        </a:p>
      </dgm:t>
    </dgm:pt>
    <dgm:pt modelId="{489DF303-1794-494E-A8D6-B1C85DF73049}" type="pres">
      <dgm:prSet presAssocID="{E29C89C2-F9A2-463D-9D00-73A4F51CFB3D}" presName="c2text" presStyleLbl="node1" presStyleIdx="1" presStyleCnt="4">
        <dgm:presLayoutVars>
          <dgm:bulletEnabled val="1"/>
        </dgm:presLayoutVars>
      </dgm:prSet>
      <dgm:spPr/>
      <dgm:t>
        <a:bodyPr/>
        <a:lstStyle/>
        <a:p>
          <a:endParaRPr lang="en-NZ"/>
        </a:p>
      </dgm:t>
    </dgm:pt>
    <dgm:pt modelId="{3193809A-93F9-4FFB-970F-76EDC3976309}" type="pres">
      <dgm:prSet presAssocID="{E29C89C2-F9A2-463D-9D00-73A4F51CFB3D}" presName="comp3" presStyleCnt="0"/>
      <dgm:spPr/>
    </dgm:pt>
    <dgm:pt modelId="{A9D166F8-3ED9-4FA2-82AD-24EDDF634A42}" type="pres">
      <dgm:prSet presAssocID="{E29C89C2-F9A2-463D-9D00-73A4F51CFB3D}" presName="circle3" presStyleLbl="node1" presStyleIdx="2" presStyleCnt="4"/>
      <dgm:spPr/>
      <dgm:t>
        <a:bodyPr/>
        <a:lstStyle/>
        <a:p>
          <a:endParaRPr lang="en-NZ"/>
        </a:p>
      </dgm:t>
    </dgm:pt>
    <dgm:pt modelId="{349BEDA5-89BB-48C7-B6E3-9DEE65155C49}" type="pres">
      <dgm:prSet presAssocID="{E29C89C2-F9A2-463D-9D00-73A4F51CFB3D}" presName="c3text" presStyleLbl="node1" presStyleIdx="2" presStyleCnt="4">
        <dgm:presLayoutVars>
          <dgm:bulletEnabled val="1"/>
        </dgm:presLayoutVars>
      </dgm:prSet>
      <dgm:spPr/>
      <dgm:t>
        <a:bodyPr/>
        <a:lstStyle/>
        <a:p>
          <a:endParaRPr lang="en-NZ"/>
        </a:p>
      </dgm:t>
    </dgm:pt>
    <dgm:pt modelId="{EBB40222-3BF5-4682-8DF2-4A5254AB13A0}" type="pres">
      <dgm:prSet presAssocID="{E29C89C2-F9A2-463D-9D00-73A4F51CFB3D}" presName="comp4" presStyleCnt="0"/>
      <dgm:spPr/>
    </dgm:pt>
    <dgm:pt modelId="{B6C1194E-5116-4178-9AA5-4D11E7B00CC7}" type="pres">
      <dgm:prSet presAssocID="{E29C89C2-F9A2-463D-9D00-73A4F51CFB3D}" presName="circle4" presStyleLbl="node1" presStyleIdx="3" presStyleCnt="4"/>
      <dgm:spPr/>
      <dgm:t>
        <a:bodyPr/>
        <a:lstStyle/>
        <a:p>
          <a:endParaRPr lang="en-NZ"/>
        </a:p>
      </dgm:t>
    </dgm:pt>
    <dgm:pt modelId="{9AEEA246-FFCC-403C-8E46-D7DD2755EC3E}" type="pres">
      <dgm:prSet presAssocID="{E29C89C2-F9A2-463D-9D00-73A4F51CFB3D}" presName="c4text" presStyleLbl="node1" presStyleIdx="3" presStyleCnt="4">
        <dgm:presLayoutVars>
          <dgm:bulletEnabled val="1"/>
        </dgm:presLayoutVars>
      </dgm:prSet>
      <dgm:spPr/>
      <dgm:t>
        <a:bodyPr/>
        <a:lstStyle/>
        <a:p>
          <a:endParaRPr lang="en-NZ"/>
        </a:p>
      </dgm:t>
    </dgm:pt>
  </dgm:ptLst>
  <dgm:cxnLst>
    <dgm:cxn modelId="{18C260AB-3B55-4738-8262-473BA4BF2082}" type="presOf" srcId="{0474182B-6C7B-4EED-8F0E-7893F5ED1AEC}" destId="{A9D166F8-3ED9-4FA2-82AD-24EDDF634A42}" srcOrd="0" destOrd="0" presId="urn:microsoft.com/office/officeart/2005/8/layout/venn2"/>
    <dgm:cxn modelId="{5E6E22FF-898A-43F6-B078-853D59B6DDFB}" srcId="{E29C89C2-F9A2-463D-9D00-73A4F51CFB3D}" destId="{003739DA-5642-47FB-8A77-7F2B5708EDEB}" srcOrd="0" destOrd="0" parTransId="{D3A7406D-7BFE-4A27-85A5-01BF5C1DC0B9}" sibTransId="{2F84C1E0-3256-4C89-928A-BBECA413C4B4}"/>
    <dgm:cxn modelId="{E64342D8-74DD-4571-9253-605ABC0886C2}" srcId="{E29C89C2-F9A2-463D-9D00-73A4F51CFB3D}" destId="{7698ADEB-64F6-4828-AB80-EFB5816471FA}" srcOrd="1" destOrd="0" parTransId="{867DE110-D683-49E1-9A5F-F0A1571999A3}" sibTransId="{21FA2FAB-2086-49B7-90F8-FCB5758AD389}"/>
    <dgm:cxn modelId="{9820699A-274F-4131-85CA-C76EDF6C4D7B}" type="presOf" srcId="{7698ADEB-64F6-4828-AB80-EFB5816471FA}" destId="{88EE3D2C-E5E9-41CF-8EFA-839B856070F4}" srcOrd="0" destOrd="0" presId="urn:microsoft.com/office/officeart/2005/8/layout/venn2"/>
    <dgm:cxn modelId="{EF6D9B58-BEC8-4992-B5D2-E0935FD9679A}" srcId="{E29C89C2-F9A2-463D-9D00-73A4F51CFB3D}" destId="{0474182B-6C7B-4EED-8F0E-7893F5ED1AEC}" srcOrd="2" destOrd="0" parTransId="{1ECB99AE-83A5-43E8-99FE-7C1A97631946}" sibTransId="{8673961B-1569-427C-824E-EEAB90677036}"/>
    <dgm:cxn modelId="{35E82F2D-8F7E-48AC-99BF-94D041FEE7D5}" type="presOf" srcId="{0E71BF5D-13AA-4488-9DEF-AF7E10F14BBC}" destId="{9AEEA246-FFCC-403C-8E46-D7DD2755EC3E}" srcOrd="1" destOrd="0" presId="urn:microsoft.com/office/officeart/2005/8/layout/venn2"/>
    <dgm:cxn modelId="{03B907BB-DD05-4758-9987-771D710C6911}" type="presOf" srcId="{003739DA-5642-47FB-8A77-7F2B5708EDEB}" destId="{D9A82F93-3980-4A76-8E5F-43BF889339FF}" srcOrd="1" destOrd="0" presId="urn:microsoft.com/office/officeart/2005/8/layout/venn2"/>
    <dgm:cxn modelId="{C38BB871-4BC7-4948-9BCA-339449680D40}" type="presOf" srcId="{E29C89C2-F9A2-463D-9D00-73A4F51CFB3D}" destId="{7445F5C2-8912-4B37-99F8-7B0DE50B57F3}" srcOrd="0" destOrd="0" presId="urn:microsoft.com/office/officeart/2005/8/layout/venn2"/>
    <dgm:cxn modelId="{347EDB53-BEC1-41B3-990F-C7CF46D2C633}" type="presOf" srcId="{003739DA-5642-47FB-8A77-7F2B5708EDEB}" destId="{DF6168F1-4FF5-4548-A04A-C5A81C198DE6}" srcOrd="0" destOrd="0" presId="urn:microsoft.com/office/officeart/2005/8/layout/venn2"/>
    <dgm:cxn modelId="{9782C124-0CFD-4C2B-BB63-56DC19F34D4A}" srcId="{E29C89C2-F9A2-463D-9D00-73A4F51CFB3D}" destId="{0E71BF5D-13AA-4488-9DEF-AF7E10F14BBC}" srcOrd="3" destOrd="0" parTransId="{131A560C-338B-45B6-9F2F-C18CC6C620D9}" sibTransId="{8C6FE29E-A733-4C4E-AC94-F1945183819C}"/>
    <dgm:cxn modelId="{C31DF274-204B-41DA-8802-BAD36F4A8DC0}" type="presOf" srcId="{0E71BF5D-13AA-4488-9DEF-AF7E10F14BBC}" destId="{B6C1194E-5116-4178-9AA5-4D11E7B00CC7}" srcOrd="0" destOrd="0" presId="urn:microsoft.com/office/officeart/2005/8/layout/venn2"/>
    <dgm:cxn modelId="{24546C77-17B0-4706-8811-7B3051043D66}" type="presOf" srcId="{7698ADEB-64F6-4828-AB80-EFB5816471FA}" destId="{489DF303-1794-494E-A8D6-B1C85DF73049}" srcOrd="1" destOrd="0" presId="urn:microsoft.com/office/officeart/2005/8/layout/venn2"/>
    <dgm:cxn modelId="{F3FB6DD1-01FC-4CFB-811F-456BC86CC748}" type="presOf" srcId="{0474182B-6C7B-4EED-8F0E-7893F5ED1AEC}" destId="{349BEDA5-89BB-48C7-B6E3-9DEE65155C49}" srcOrd="1" destOrd="0" presId="urn:microsoft.com/office/officeart/2005/8/layout/venn2"/>
    <dgm:cxn modelId="{7CFF7D77-4DC3-480C-8858-ABA0596EAF67}" type="presParOf" srcId="{7445F5C2-8912-4B37-99F8-7B0DE50B57F3}" destId="{0356F694-E058-45E4-A524-52D63EFAEE6F}" srcOrd="0" destOrd="0" presId="urn:microsoft.com/office/officeart/2005/8/layout/venn2"/>
    <dgm:cxn modelId="{E0E5B018-5F2E-4B2F-B18D-0C3EE5E4A04E}" type="presParOf" srcId="{0356F694-E058-45E4-A524-52D63EFAEE6F}" destId="{DF6168F1-4FF5-4548-A04A-C5A81C198DE6}" srcOrd="0" destOrd="0" presId="urn:microsoft.com/office/officeart/2005/8/layout/venn2"/>
    <dgm:cxn modelId="{44468E88-4C0E-48E9-A3FE-C563534CF7C0}" type="presParOf" srcId="{0356F694-E058-45E4-A524-52D63EFAEE6F}" destId="{D9A82F93-3980-4A76-8E5F-43BF889339FF}" srcOrd="1" destOrd="0" presId="urn:microsoft.com/office/officeart/2005/8/layout/venn2"/>
    <dgm:cxn modelId="{2D20F3F7-0958-4C68-8DBB-8983CA418609}" type="presParOf" srcId="{7445F5C2-8912-4B37-99F8-7B0DE50B57F3}" destId="{FF3E18CF-CA5B-4633-A246-1095372F46A0}" srcOrd="1" destOrd="0" presId="urn:microsoft.com/office/officeart/2005/8/layout/venn2"/>
    <dgm:cxn modelId="{D8207B51-6C81-465B-9709-B6A62C9D2658}" type="presParOf" srcId="{FF3E18CF-CA5B-4633-A246-1095372F46A0}" destId="{88EE3D2C-E5E9-41CF-8EFA-839B856070F4}" srcOrd="0" destOrd="0" presId="urn:microsoft.com/office/officeart/2005/8/layout/venn2"/>
    <dgm:cxn modelId="{6945E368-BCDF-443F-829C-ADD1A4998917}" type="presParOf" srcId="{FF3E18CF-CA5B-4633-A246-1095372F46A0}" destId="{489DF303-1794-494E-A8D6-B1C85DF73049}" srcOrd="1" destOrd="0" presId="urn:microsoft.com/office/officeart/2005/8/layout/venn2"/>
    <dgm:cxn modelId="{9377378B-16CF-4299-A6F4-684F71F455C8}" type="presParOf" srcId="{7445F5C2-8912-4B37-99F8-7B0DE50B57F3}" destId="{3193809A-93F9-4FFB-970F-76EDC3976309}" srcOrd="2" destOrd="0" presId="urn:microsoft.com/office/officeart/2005/8/layout/venn2"/>
    <dgm:cxn modelId="{94D0251B-48CE-4ECF-895B-4D42B50C459A}" type="presParOf" srcId="{3193809A-93F9-4FFB-970F-76EDC3976309}" destId="{A9D166F8-3ED9-4FA2-82AD-24EDDF634A42}" srcOrd="0" destOrd="0" presId="urn:microsoft.com/office/officeart/2005/8/layout/venn2"/>
    <dgm:cxn modelId="{A0F63367-7FD1-465A-9AB4-9679914B715C}" type="presParOf" srcId="{3193809A-93F9-4FFB-970F-76EDC3976309}" destId="{349BEDA5-89BB-48C7-B6E3-9DEE65155C49}" srcOrd="1" destOrd="0" presId="urn:microsoft.com/office/officeart/2005/8/layout/venn2"/>
    <dgm:cxn modelId="{D1E68CE6-1692-4524-B9A9-30CFF68AD901}" type="presParOf" srcId="{7445F5C2-8912-4B37-99F8-7B0DE50B57F3}" destId="{EBB40222-3BF5-4682-8DF2-4A5254AB13A0}" srcOrd="3" destOrd="0" presId="urn:microsoft.com/office/officeart/2005/8/layout/venn2"/>
    <dgm:cxn modelId="{34A28FA5-8A83-4924-B6F4-583CF19800E1}" type="presParOf" srcId="{EBB40222-3BF5-4682-8DF2-4A5254AB13A0}" destId="{B6C1194E-5116-4178-9AA5-4D11E7B00CC7}" srcOrd="0" destOrd="0" presId="urn:microsoft.com/office/officeart/2005/8/layout/venn2"/>
    <dgm:cxn modelId="{06B7A5F0-AEC3-4FF6-88AC-410066C0CCA4}" type="presParOf" srcId="{EBB40222-3BF5-4682-8DF2-4A5254AB13A0}" destId="{9AEEA246-FFCC-403C-8E46-D7DD2755EC3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26" tIns="45714" rIns="91426" bIns="45714" rtlCol="0"/>
          <a:lstStyle>
            <a:lvl1pPr algn="l">
              <a:defRPr sz="1200"/>
            </a:lvl1pPr>
          </a:lstStyle>
          <a:p>
            <a:endParaRPr lang="en-NZ" dirty="0"/>
          </a:p>
        </p:txBody>
      </p:sp>
      <p:sp>
        <p:nvSpPr>
          <p:cNvPr id="3" name="Date Placeholder 2"/>
          <p:cNvSpPr>
            <a:spLocks noGrp="1"/>
          </p:cNvSpPr>
          <p:nvPr>
            <p:ph type="dt" sz="quarter" idx="1"/>
          </p:nvPr>
        </p:nvSpPr>
        <p:spPr>
          <a:xfrm>
            <a:off x="3850446" y="0"/>
            <a:ext cx="2945659" cy="498056"/>
          </a:xfrm>
          <a:prstGeom prst="rect">
            <a:avLst/>
          </a:prstGeom>
        </p:spPr>
        <p:txBody>
          <a:bodyPr vert="horz" lIns="91426" tIns="45714" rIns="91426" bIns="45714" rtlCol="0"/>
          <a:lstStyle>
            <a:lvl1pPr algn="r">
              <a:defRPr sz="1200"/>
            </a:lvl1pPr>
          </a:lstStyle>
          <a:p>
            <a:fld id="{FCEDA772-CC0D-4120-979D-1E24D161C26C}" type="datetimeFigureOut">
              <a:rPr lang="en-NZ" smtClean="0"/>
              <a:pPr/>
              <a:t>14/09/2018</a:t>
            </a:fld>
            <a:endParaRPr lang="en-NZ" dirty="0"/>
          </a:p>
        </p:txBody>
      </p:sp>
      <p:sp>
        <p:nvSpPr>
          <p:cNvPr id="4" name="Footer Placeholder 3"/>
          <p:cNvSpPr>
            <a:spLocks noGrp="1"/>
          </p:cNvSpPr>
          <p:nvPr>
            <p:ph type="ftr" sz="quarter" idx="2"/>
          </p:nvPr>
        </p:nvSpPr>
        <p:spPr>
          <a:xfrm>
            <a:off x="3" y="9428584"/>
            <a:ext cx="2945659" cy="498055"/>
          </a:xfrm>
          <a:prstGeom prst="rect">
            <a:avLst/>
          </a:prstGeom>
        </p:spPr>
        <p:txBody>
          <a:bodyPr vert="horz" lIns="91426" tIns="45714" rIns="91426" bIns="45714"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6" y="9428584"/>
            <a:ext cx="2945659" cy="498055"/>
          </a:xfrm>
          <a:prstGeom prst="rect">
            <a:avLst/>
          </a:prstGeom>
        </p:spPr>
        <p:txBody>
          <a:bodyPr vert="horz" lIns="91426" tIns="45714" rIns="91426" bIns="45714" rtlCol="0" anchor="b"/>
          <a:lstStyle>
            <a:lvl1pPr algn="r">
              <a:defRPr sz="1200"/>
            </a:lvl1pPr>
          </a:lstStyle>
          <a:p>
            <a:fld id="{9522341E-660F-4FC1-BED7-C1319FC1B0AE}" type="slidenum">
              <a:rPr lang="en-NZ" smtClean="0"/>
              <a:pPr/>
              <a:t>‹#›</a:t>
            </a:fld>
            <a:endParaRPr lang="en-NZ" dirty="0"/>
          </a:p>
        </p:txBody>
      </p:sp>
    </p:spTree>
    <p:extLst>
      <p:ext uri="{BB962C8B-B14F-4D97-AF65-F5344CB8AC3E}">
        <p14:creationId xmlns:p14="http://schemas.microsoft.com/office/powerpoint/2010/main" val="40832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26" tIns="45714" rIns="91426" bIns="45714" rtlCol="0"/>
          <a:lstStyle>
            <a:lvl1pPr algn="l">
              <a:defRPr sz="1200"/>
            </a:lvl1pPr>
          </a:lstStyle>
          <a:p>
            <a:endParaRPr lang="en-NZ" dirty="0"/>
          </a:p>
        </p:txBody>
      </p:sp>
      <p:sp>
        <p:nvSpPr>
          <p:cNvPr id="3" name="Date Placeholder 2"/>
          <p:cNvSpPr>
            <a:spLocks noGrp="1"/>
          </p:cNvSpPr>
          <p:nvPr>
            <p:ph type="dt" idx="1"/>
          </p:nvPr>
        </p:nvSpPr>
        <p:spPr>
          <a:xfrm>
            <a:off x="3850446" y="0"/>
            <a:ext cx="2945659" cy="498056"/>
          </a:xfrm>
          <a:prstGeom prst="rect">
            <a:avLst/>
          </a:prstGeom>
        </p:spPr>
        <p:txBody>
          <a:bodyPr vert="horz" lIns="91426" tIns="45714" rIns="91426" bIns="45714" rtlCol="0"/>
          <a:lstStyle>
            <a:lvl1pPr algn="r">
              <a:defRPr sz="1200"/>
            </a:lvl1pPr>
          </a:lstStyle>
          <a:p>
            <a:fld id="{75487751-1BAB-4D4A-8009-437CE933A87A}" type="datetimeFigureOut">
              <a:rPr lang="en-NZ" smtClean="0"/>
              <a:pPr/>
              <a:t>14/09/2018</a:t>
            </a:fld>
            <a:endParaRPr lang="en-NZ"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26" tIns="45714" rIns="91426" bIns="45714" rtlCol="0" anchor="ctr"/>
          <a:lstStyle/>
          <a:p>
            <a:endParaRPr lang="en-NZ" dirty="0"/>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26" tIns="45714" rIns="91426"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3" y="9428584"/>
            <a:ext cx="2945659" cy="498055"/>
          </a:xfrm>
          <a:prstGeom prst="rect">
            <a:avLst/>
          </a:prstGeom>
        </p:spPr>
        <p:txBody>
          <a:bodyPr vert="horz" lIns="91426" tIns="45714" rIns="91426" bIns="45714"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6" y="9428584"/>
            <a:ext cx="2945659" cy="498055"/>
          </a:xfrm>
          <a:prstGeom prst="rect">
            <a:avLst/>
          </a:prstGeom>
        </p:spPr>
        <p:txBody>
          <a:bodyPr vert="horz" lIns="91426" tIns="45714" rIns="91426" bIns="45714" rtlCol="0" anchor="b"/>
          <a:lstStyle>
            <a:lvl1pPr algn="r">
              <a:defRPr sz="1200"/>
            </a:lvl1pPr>
          </a:lstStyle>
          <a:p>
            <a:fld id="{732A1FBF-7EB0-480E-98DA-A10430D36293}" type="slidenum">
              <a:rPr lang="en-NZ" smtClean="0"/>
              <a:pPr/>
              <a:t>‹#›</a:t>
            </a:fld>
            <a:endParaRPr lang="en-NZ" dirty="0"/>
          </a:p>
        </p:txBody>
      </p:sp>
    </p:spTree>
    <p:extLst>
      <p:ext uri="{BB962C8B-B14F-4D97-AF65-F5344CB8AC3E}">
        <p14:creationId xmlns:p14="http://schemas.microsoft.com/office/powerpoint/2010/main" val="2258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defTabSz="914260">
              <a:defRPr/>
            </a:pPr>
            <a:endParaRPr lang="en-US" dirty="0"/>
          </a:p>
          <a:p>
            <a:pPr rtl="0"/>
            <a:endParaRPr lang="en-US"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dirty="0"/>
          </a:p>
        </p:txBody>
      </p:sp>
    </p:spTree>
    <p:extLst>
      <p:ext uri="{BB962C8B-B14F-4D97-AF65-F5344CB8AC3E}">
        <p14:creationId xmlns:p14="http://schemas.microsoft.com/office/powerpoint/2010/main"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NZ" b="1" dirty="0"/>
              <a:t>Co-design with schools </a:t>
            </a:r>
            <a:endParaRPr lang="en-NZ" dirty="0"/>
          </a:p>
          <a:p>
            <a:r>
              <a:rPr lang="en-US" dirty="0"/>
              <a:t>The Ministry has taken the key learnings from previous engagement with the sector and worked with schools in a series of workshops and interviews supported by a survey to identify pain points and to propose areas where there are opportunities for improvement. </a:t>
            </a:r>
          </a:p>
          <a:p>
            <a:endParaRPr lang="en-US" dirty="0"/>
          </a:p>
          <a:p>
            <a:r>
              <a:rPr lang="en-US" dirty="0"/>
              <a:t>Workshops were focused on creating current state journey maps that documented the processes related to the use of student information. The data needs, systems, interactions and/or channels used and pain points related to the process were captured. </a:t>
            </a:r>
          </a:p>
          <a:p>
            <a:endParaRPr lang="en-US" dirty="0"/>
          </a:p>
          <a:p>
            <a:pPr defTabSz="914260">
              <a:defRPr/>
            </a:pPr>
            <a:r>
              <a:rPr lang="en-US" dirty="0"/>
              <a:t>The Ministry also worked with schools to co-design the new processes and the new ways of entering, using and/or sharing student information in numerous variations. </a:t>
            </a:r>
          </a:p>
          <a:p>
            <a:endParaRPr lang="en-US" dirty="0"/>
          </a:p>
          <a:p>
            <a:pPr defTabSz="914260">
              <a:defRPr/>
            </a:pPr>
            <a:r>
              <a:rPr lang="en-US" dirty="0" smtClean="0"/>
              <a:t> </a:t>
            </a:r>
          </a:p>
          <a:p>
            <a:pPr defTabSz="914260">
              <a:defRPr/>
            </a:pPr>
            <a:endParaRPr lang="en-US" dirty="0" smtClean="0"/>
          </a:p>
          <a:p>
            <a:pPr defTabSz="914260">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10</a:t>
            </a:fld>
            <a:endParaRPr lang="en-NZ" dirty="0"/>
          </a:p>
        </p:txBody>
      </p:sp>
    </p:spTree>
    <p:extLst>
      <p:ext uri="{BB962C8B-B14F-4D97-AF65-F5344CB8AC3E}">
        <p14:creationId xmlns:p14="http://schemas.microsoft.com/office/powerpoint/2010/main" val="180159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dirty="0" smtClean="0"/>
              <a:t>Participants were also asked to identify opportunities for improvement, particularly with a national learner repository in place, and to describe which data should be shared and in what way. </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11</a:t>
            </a:fld>
            <a:endParaRPr lang="en-NZ" dirty="0"/>
          </a:p>
        </p:txBody>
      </p:sp>
    </p:spTree>
    <p:extLst>
      <p:ext uri="{BB962C8B-B14F-4D97-AF65-F5344CB8AC3E}">
        <p14:creationId xmlns:p14="http://schemas.microsoft.com/office/powerpoint/2010/main" val="159730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171424" indent="-171424"/>
            <a:endParaRPr lang="en-US" b="0" i="0" u="none"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35687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13</a:t>
            </a:fld>
            <a:endParaRPr lang="en-NZ" dirty="0"/>
          </a:p>
        </p:txBody>
      </p:sp>
    </p:spTree>
    <p:extLst>
      <p:ext uri="{BB962C8B-B14F-4D97-AF65-F5344CB8AC3E}">
        <p14:creationId xmlns:p14="http://schemas.microsoft.com/office/powerpoint/2010/main" val="197561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14</a:t>
            </a:fld>
            <a:endParaRPr lang="en-NZ" dirty="0"/>
          </a:p>
        </p:txBody>
      </p:sp>
    </p:spTree>
    <p:extLst>
      <p:ext uri="{BB962C8B-B14F-4D97-AF65-F5344CB8AC3E}">
        <p14:creationId xmlns:p14="http://schemas.microsoft.com/office/powerpoint/2010/main" val="322932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171424" indent="-171424"/>
            <a:endParaRPr lang="en-US" b="0" i="0" u="none"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15</a:t>
            </a:fld>
            <a:endParaRPr lang="en-NZ" dirty="0"/>
          </a:p>
        </p:txBody>
      </p:sp>
    </p:spTree>
    <p:extLst>
      <p:ext uri="{BB962C8B-B14F-4D97-AF65-F5344CB8AC3E}">
        <p14:creationId xmlns:p14="http://schemas.microsoft.com/office/powerpoint/2010/main" val="24076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171424" indent="-171424"/>
            <a:endParaRPr lang="en-US" b="0" i="0" u="none"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16</a:t>
            </a:fld>
            <a:endParaRPr lang="en-NZ" dirty="0"/>
          </a:p>
        </p:txBody>
      </p:sp>
    </p:spTree>
    <p:extLst>
      <p:ext uri="{BB962C8B-B14F-4D97-AF65-F5344CB8AC3E}">
        <p14:creationId xmlns:p14="http://schemas.microsoft.com/office/powerpoint/2010/main" val="175439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171424" indent="-171424"/>
            <a:endParaRPr lang="en-US" b="0" i="0" u="none"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17</a:t>
            </a:fld>
            <a:endParaRPr lang="en-NZ" dirty="0"/>
          </a:p>
        </p:txBody>
      </p:sp>
    </p:spTree>
    <p:extLst>
      <p:ext uri="{BB962C8B-B14F-4D97-AF65-F5344CB8AC3E}">
        <p14:creationId xmlns:p14="http://schemas.microsoft.com/office/powerpoint/2010/main" val="42189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marL="171424" indent="-171424"/>
            <a:endParaRPr lang="en-US" b="0" i="0" u="none"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18</a:t>
            </a:fld>
            <a:endParaRPr lang="en-NZ" dirty="0"/>
          </a:p>
        </p:txBody>
      </p:sp>
    </p:spTree>
    <p:extLst>
      <p:ext uri="{BB962C8B-B14F-4D97-AF65-F5344CB8AC3E}">
        <p14:creationId xmlns:p14="http://schemas.microsoft.com/office/powerpoint/2010/main" val="183886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19</a:t>
            </a:fld>
            <a:endParaRPr lang="en-NZ" dirty="0"/>
          </a:p>
        </p:txBody>
      </p:sp>
    </p:spTree>
    <p:extLst>
      <p:ext uri="{BB962C8B-B14F-4D97-AF65-F5344CB8AC3E}">
        <p14:creationId xmlns:p14="http://schemas.microsoft.com/office/powerpoint/2010/main" val="45036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NZ" dirty="0" smtClean="0"/>
              <a:t> </a:t>
            </a:r>
            <a:endParaRPr lang="en-US" sz="1000" dirty="0"/>
          </a:p>
          <a:p>
            <a:r>
              <a:rPr lang="en-US" sz="1000" dirty="0"/>
              <a:t>Will RTLBs access SISI directly?</a:t>
            </a:r>
          </a:p>
          <a:p>
            <a:r>
              <a:rPr lang="en-US" sz="1000" dirty="0"/>
              <a:t>This is not currently planned. RTLBs will access their own systems as per usual. </a:t>
            </a:r>
          </a:p>
          <a:p>
            <a:endParaRPr lang="en-US" sz="1000" dirty="0"/>
          </a:p>
          <a:p>
            <a:r>
              <a:rPr lang="en-US" sz="1000" dirty="0"/>
              <a:t>What will change for RTLBs?</a:t>
            </a:r>
          </a:p>
          <a:p>
            <a:r>
              <a:rPr lang="en-US" sz="1000" dirty="0"/>
              <a:t>Some information about individual learners that is provided to the Ministry will be added to the learner record in the repository, and available to certain staff at the school.</a:t>
            </a:r>
          </a:p>
          <a:p>
            <a:endParaRPr lang="en-US" sz="1000" dirty="0"/>
          </a:p>
          <a:p>
            <a:r>
              <a:rPr lang="en-US" sz="1000" dirty="0"/>
              <a:t>What if RTLBs want different information provided to schools that isn’t currently provided to the Ministry?</a:t>
            </a:r>
          </a:p>
          <a:p>
            <a:r>
              <a:rPr lang="en-US" sz="1000" dirty="0"/>
              <a:t>We can most likely manage that, and would discuss with the RTLB sector how the additional data and information would be collected from the RTLB staff and provided into the repository</a:t>
            </a:r>
          </a:p>
          <a:p>
            <a:endParaRPr lang="en-US" sz="1000" dirty="0"/>
          </a:p>
          <a:p>
            <a:r>
              <a:rPr lang="en-US" sz="1000" dirty="0"/>
              <a:t>Could the RTLB database(s) be connected directly to the repository if RTLB staff wanted to be able to reuse data (e.g. biographic, class details)  in setting up the learner for an RTLB </a:t>
            </a:r>
            <a:r>
              <a:rPr lang="en-US" sz="1000" dirty="0" err="1"/>
              <a:t>programme</a:t>
            </a:r>
            <a:r>
              <a:rPr lang="en-US" sz="1000" dirty="0"/>
              <a:t>?</a:t>
            </a:r>
          </a:p>
          <a:p>
            <a:r>
              <a:rPr lang="en-US" sz="1000" dirty="0"/>
              <a:t>Yes this is possible, the school would need to consent to you accessing the learner data in this way, and the RTLB databases would need to comply with the SISI security and privacy requirements, as well as the testing of the connection. </a:t>
            </a:r>
          </a:p>
          <a:p>
            <a:endParaRPr lang="en-US" sz="1000" dirty="0"/>
          </a:p>
          <a:p>
            <a:r>
              <a:rPr lang="en-US" sz="1000" dirty="0"/>
              <a:t>Some RTLB clusters are using the software to allow schools to jointly request Ministry and RTLB services. Will SISI replace this?</a:t>
            </a:r>
          </a:p>
          <a:p>
            <a:r>
              <a:rPr lang="en-US" sz="1000" dirty="0"/>
              <a:t>This is not being considered currently. There may be capability to manage service requests in the future, if desired.</a:t>
            </a:r>
          </a:p>
          <a:p>
            <a:endParaRPr lang="en-US" sz="1000" dirty="0"/>
          </a:p>
          <a:p>
            <a:r>
              <a:rPr lang="en-US" sz="1000" dirty="0"/>
              <a:t>Anything else you were thinking of?</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a:t>
            </a:fld>
            <a:endParaRPr lang="en-NZ" dirty="0"/>
          </a:p>
        </p:txBody>
      </p:sp>
    </p:spTree>
    <p:extLst>
      <p:ext uri="{BB962C8B-B14F-4D97-AF65-F5344CB8AC3E}">
        <p14:creationId xmlns:p14="http://schemas.microsoft.com/office/powerpoint/2010/main" val="3248806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20</a:t>
            </a:fld>
            <a:endParaRPr lang="en-NZ" dirty="0"/>
          </a:p>
        </p:txBody>
      </p:sp>
    </p:spTree>
    <p:extLst>
      <p:ext uri="{BB962C8B-B14F-4D97-AF65-F5344CB8AC3E}">
        <p14:creationId xmlns:p14="http://schemas.microsoft.com/office/powerpoint/2010/main" val="98850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that in the future, SISI could be where the Learning Support register is</a:t>
            </a:r>
            <a:r>
              <a:rPr lang="en-NZ" baseline="0" dirty="0" smtClean="0"/>
              <a:t> created and managed.</a:t>
            </a:r>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21</a:t>
            </a:fld>
            <a:endParaRPr lang="en-NZ" dirty="0"/>
          </a:p>
        </p:txBody>
      </p:sp>
    </p:spTree>
    <p:extLst>
      <p:ext uri="{BB962C8B-B14F-4D97-AF65-F5344CB8AC3E}">
        <p14:creationId xmlns:p14="http://schemas.microsoft.com/office/powerpoint/2010/main" val="1132174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22</a:t>
            </a:fld>
            <a:endParaRPr lang="en-NZ" dirty="0"/>
          </a:p>
        </p:txBody>
      </p:sp>
    </p:spTree>
    <p:extLst>
      <p:ext uri="{BB962C8B-B14F-4D97-AF65-F5344CB8AC3E}">
        <p14:creationId xmlns:p14="http://schemas.microsoft.com/office/powerpoint/2010/main" val="2223895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23</a:t>
            </a:fld>
            <a:endParaRPr lang="en-NZ" dirty="0"/>
          </a:p>
        </p:txBody>
      </p:sp>
    </p:spTree>
    <p:extLst>
      <p:ext uri="{BB962C8B-B14F-4D97-AF65-F5344CB8AC3E}">
        <p14:creationId xmlns:p14="http://schemas.microsoft.com/office/powerpoint/2010/main" val="159184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24</a:t>
            </a:fld>
            <a:endParaRPr lang="en-NZ" dirty="0"/>
          </a:p>
        </p:txBody>
      </p:sp>
    </p:spTree>
    <p:extLst>
      <p:ext uri="{BB962C8B-B14F-4D97-AF65-F5344CB8AC3E}">
        <p14:creationId xmlns:p14="http://schemas.microsoft.com/office/powerpoint/2010/main" val="104098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sz="1000" dirty="0"/>
              <a:t>This ESR will demonstrate the data exchange capability that SISI will provide;</a:t>
            </a:r>
          </a:p>
          <a:p>
            <a:r>
              <a:rPr lang="en-US" sz="1000" dirty="0"/>
              <a:t>Specialist technology subjects such as Materials Technology (e.g. textiles, wood, metal) and Food Technology require specialist teaching facilities, which aren’t available at all schools. Where these facilities are not available at their base school, Years 7 &amp; 8 students attend technology classes at a nearby school;</a:t>
            </a:r>
          </a:p>
          <a:p>
            <a:r>
              <a:rPr lang="en-US" sz="1000" dirty="0"/>
              <a:t>Student data will be electronically exchanged between a Technology </a:t>
            </a:r>
            <a:r>
              <a:rPr lang="en-US" sz="1000" dirty="0" err="1"/>
              <a:t>centre</a:t>
            </a:r>
            <a:r>
              <a:rPr lang="en-US" sz="1000" dirty="0"/>
              <a:t> and its client schools;</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25</a:t>
            </a:fld>
            <a:endParaRPr lang="en-NZ" dirty="0"/>
          </a:p>
        </p:txBody>
      </p:sp>
    </p:spTree>
    <p:extLst>
      <p:ext uri="{BB962C8B-B14F-4D97-AF65-F5344CB8AC3E}">
        <p14:creationId xmlns:p14="http://schemas.microsoft.com/office/powerpoint/2010/main" val="399025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dirty="0" smtClean="0"/>
              <a:t>*As per lessons learned in other high-profile government rollouts (e.g. </a:t>
            </a:r>
            <a:r>
              <a:rPr lang="en-US" dirty="0" err="1" smtClean="0"/>
              <a:t>Novopay</a:t>
            </a:r>
            <a:r>
              <a:rPr lang="en-US" dirty="0" smtClean="0"/>
              <a:t>), this is best practice and non-negotiable.</a:t>
            </a:r>
          </a:p>
          <a:p>
            <a:r>
              <a:rPr lang="en-US" dirty="0" smtClean="0"/>
              <a:t>Specialist technology subjects such as Materials Technology (e.g. textiles, wood, metal) and Food Technology require specialist teaching facilities, which aren’t available at all schools.</a:t>
            </a:r>
          </a:p>
          <a:p>
            <a:r>
              <a:rPr lang="en-US" dirty="0" smtClean="0"/>
              <a:t>Where these facilities are not available at their base school, Years 7 &amp; 8 students are also concurrently enrolled at a </a:t>
            </a:r>
            <a:r>
              <a:rPr lang="en-US" b="1" dirty="0" smtClean="0"/>
              <a:t>Technology Centre </a:t>
            </a:r>
            <a:r>
              <a:rPr lang="en-US" dirty="0" smtClean="0"/>
              <a:t>at a </a:t>
            </a:r>
            <a:r>
              <a:rPr lang="en-US" dirty="0" err="1" smtClean="0"/>
              <a:t>neighbouring</a:t>
            </a:r>
            <a:r>
              <a:rPr lang="en-US" dirty="0" smtClean="0"/>
              <a:t> school.</a:t>
            </a:r>
          </a:p>
          <a:p>
            <a:r>
              <a:rPr lang="en-US" dirty="0" smtClean="0"/>
              <a:t>This means that </a:t>
            </a:r>
            <a:r>
              <a:rPr lang="en-US" b="1" dirty="0" smtClean="0"/>
              <a:t>student data needs to be transferred to the Technology Centre from the base school </a:t>
            </a:r>
            <a:r>
              <a:rPr lang="en-US" dirty="0" smtClean="0"/>
              <a:t>to enable students to attend these specialist subject classes.</a:t>
            </a:r>
          </a:p>
          <a:p>
            <a:r>
              <a:rPr lang="en-US" dirty="0" smtClean="0"/>
              <a:t>This high-level use case provides an ideal opportunity to prove the transfer of data between the base school SMS and their Technology Centre (and back again).</a:t>
            </a:r>
          </a:p>
          <a:p>
            <a:endParaRPr lang="en-US" dirty="0" smtClean="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26</a:t>
            </a:fld>
            <a:endParaRPr lang="en-NZ" dirty="0"/>
          </a:p>
        </p:txBody>
      </p:sp>
    </p:spTree>
    <p:extLst>
      <p:ext uri="{BB962C8B-B14F-4D97-AF65-F5344CB8AC3E}">
        <p14:creationId xmlns:p14="http://schemas.microsoft.com/office/powerpoint/2010/main" val="112601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27</a:t>
            </a:fld>
            <a:endParaRPr lang="en-NZ" dirty="0"/>
          </a:p>
        </p:txBody>
      </p:sp>
    </p:spTree>
    <p:extLst>
      <p:ext uri="{BB962C8B-B14F-4D97-AF65-F5344CB8AC3E}">
        <p14:creationId xmlns:p14="http://schemas.microsoft.com/office/powerpoint/2010/main" val="3769004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28</a:t>
            </a:fld>
            <a:endParaRPr lang="en-NZ" dirty="0"/>
          </a:p>
        </p:txBody>
      </p:sp>
    </p:spTree>
    <p:extLst>
      <p:ext uri="{BB962C8B-B14F-4D97-AF65-F5344CB8AC3E}">
        <p14:creationId xmlns:p14="http://schemas.microsoft.com/office/powerpoint/2010/main" val="1677572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solidFill>
                  <a:prstClr val="black"/>
                </a:solidFill>
              </a:rPr>
              <a:pPr/>
              <a:t>29</a:t>
            </a:fld>
            <a:endParaRPr lang="en-NZ" dirty="0">
              <a:solidFill>
                <a:prstClr val="black"/>
              </a:solidFill>
            </a:endParaRPr>
          </a:p>
        </p:txBody>
      </p:sp>
    </p:spTree>
    <p:extLst>
      <p:ext uri="{BB962C8B-B14F-4D97-AF65-F5344CB8AC3E}">
        <p14:creationId xmlns:p14="http://schemas.microsoft.com/office/powerpoint/2010/main" val="333568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3</a:t>
            </a:fld>
            <a:endParaRPr lang="en-NZ" dirty="0"/>
          </a:p>
        </p:txBody>
      </p:sp>
    </p:spTree>
    <p:extLst>
      <p:ext uri="{BB962C8B-B14F-4D97-AF65-F5344CB8AC3E}">
        <p14:creationId xmlns:p14="http://schemas.microsoft.com/office/powerpoint/2010/main" val="2922690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b="1" dirty="0" smtClean="0"/>
              <a:t>Focus group </a:t>
            </a:r>
          </a:p>
          <a:p>
            <a:r>
              <a:rPr lang="en-US" dirty="0" smtClean="0"/>
              <a:t>A representative group of SMS users from schools and kura has been approached to help support the SISI project team with refinement of the detailed requirements for the SISI repository. This group is asked to provide feedback and to give input to items varying from data that they think needs to be exchanged via the repository to specific ways that they would like to interact with their SMS. Membership is limited to those who have had previous engagement with SISI through the co-design, workshop, testing and interview phases of the project. </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30</a:t>
            </a:fld>
            <a:endParaRPr lang="en-NZ" dirty="0"/>
          </a:p>
        </p:txBody>
      </p:sp>
    </p:spTree>
    <p:extLst>
      <p:ext uri="{BB962C8B-B14F-4D97-AF65-F5344CB8AC3E}">
        <p14:creationId xmlns:p14="http://schemas.microsoft.com/office/powerpoint/2010/main" val="41690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31</a:t>
            </a:fld>
            <a:endParaRPr lang="en-NZ" dirty="0"/>
          </a:p>
        </p:txBody>
      </p:sp>
    </p:spTree>
    <p:extLst>
      <p:ext uri="{BB962C8B-B14F-4D97-AF65-F5344CB8AC3E}">
        <p14:creationId xmlns:p14="http://schemas.microsoft.com/office/powerpoint/2010/main" val="1498179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32</a:t>
            </a:fld>
            <a:endParaRPr lang="en-NZ" dirty="0"/>
          </a:p>
        </p:txBody>
      </p:sp>
    </p:spTree>
    <p:extLst>
      <p:ext uri="{BB962C8B-B14F-4D97-AF65-F5344CB8AC3E}">
        <p14:creationId xmlns:p14="http://schemas.microsoft.com/office/powerpoint/2010/main" val="4185191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33</a:t>
            </a:fld>
            <a:endParaRPr lang="en-NZ" dirty="0"/>
          </a:p>
        </p:txBody>
      </p:sp>
    </p:spTree>
    <p:extLst>
      <p:ext uri="{BB962C8B-B14F-4D97-AF65-F5344CB8AC3E}">
        <p14:creationId xmlns:p14="http://schemas.microsoft.com/office/powerpoint/2010/main" val="160449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pPr defTabSz="914260">
              <a:defRPr/>
            </a:pPr>
            <a:r>
              <a:rPr lang="en-US" dirty="0"/>
              <a:t>SISI is a key project within the Integrated Education Data (</a:t>
            </a:r>
            <a:r>
              <a:rPr lang="en-US" dirty="0" err="1"/>
              <a:t>iEd</a:t>
            </a:r>
            <a:r>
              <a:rPr lang="en-US" dirty="0"/>
              <a:t>) </a:t>
            </a:r>
            <a:r>
              <a:rPr lang="en-US" dirty="0" err="1"/>
              <a:t>programme</a:t>
            </a:r>
            <a:r>
              <a:rPr lang="en-US" dirty="0"/>
              <a:t>. SISI will allow information to automatically move with children and young people as they move through the education system. </a:t>
            </a:r>
          </a:p>
          <a:p>
            <a:pPr defTabSz="914260">
              <a:defRPr/>
            </a:pPr>
            <a:endParaRPr lang="en-US" dirty="0"/>
          </a:p>
          <a:p>
            <a:pPr defTabSz="914260">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a:t>
            </a:fld>
            <a:endParaRPr lang="en-NZ" dirty="0"/>
          </a:p>
        </p:txBody>
      </p:sp>
    </p:spTree>
    <p:extLst>
      <p:ext uri="{BB962C8B-B14F-4D97-AF65-F5344CB8AC3E}">
        <p14:creationId xmlns:p14="http://schemas.microsoft.com/office/powerpoint/2010/main" val="213132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NZ" sz="1000" dirty="0"/>
              <a:t>Proposed scope – early learning services to compulsory sector and limited tertiary;</a:t>
            </a:r>
          </a:p>
          <a:p>
            <a:r>
              <a:rPr lang="en-NZ" sz="1000" dirty="0"/>
              <a:t>Strong focus on privacy and security;</a:t>
            </a:r>
          </a:p>
          <a:p>
            <a:r>
              <a:rPr lang="en-NZ" sz="1000" dirty="0"/>
              <a:t>Current identity and access practices at schools will need to map to Education Sector Login (ESL) service;</a:t>
            </a:r>
          </a:p>
          <a:p>
            <a:r>
              <a:rPr lang="en-NZ" sz="1000" dirty="0"/>
              <a:t>Deliverables/timeline  </a:t>
            </a:r>
          </a:p>
          <a:p>
            <a:pPr lvl="1">
              <a:buFont typeface="Arial" panose="020B0604020202020204" pitchFamily="34" charset="0"/>
              <a:buChar char="-"/>
            </a:pPr>
            <a:r>
              <a:rPr lang="en-NZ" sz="1000" dirty="0"/>
              <a:t>2018/19 Data Analysis Early Stage Rollout, SMS Early Stage Rollout</a:t>
            </a:r>
          </a:p>
          <a:p>
            <a:endParaRPr lang="en-US" sz="1000" dirty="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5</a:t>
            </a:fld>
            <a:endParaRPr lang="en-NZ" dirty="0"/>
          </a:p>
        </p:txBody>
      </p:sp>
    </p:spTree>
    <p:extLst>
      <p:ext uri="{BB962C8B-B14F-4D97-AF65-F5344CB8AC3E}">
        <p14:creationId xmlns:p14="http://schemas.microsoft.com/office/powerpoint/2010/main" val="69512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dirty="0"/>
              <a:t>Privacy, security and access of data being stored and shared;</a:t>
            </a:r>
          </a:p>
          <a:p>
            <a:r>
              <a:rPr lang="en-US" dirty="0"/>
              <a:t>Lifetime of the data – retaining relevance;</a:t>
            </a:r>
          </a:p>
          <a:p>
            <a:r>
              <a:rPr lang="en-US" dirty="0"/>
              <a:t>Abuse and misuse of data;</a:t>
            </a:r>
          </a:p>
          <a:p>
            <a:r>
              <a:rPr lang="en-US" dirty="0"/>
              <a:t>Change of </a:t>
            </a:r>
            <a:r>
              <a:rPr lang="en-US" dirty="0" err="1"/>
              <a:t>behaviour</a:t>
            </a:r>
            <a:r>
              <a:rPr lang="en-US" dirty="0"/>
              <a:t> – teachers or school staff sugar-coating information due to potential access by students and caregivers; and</a:t>
            </a:r>
          </a:p>
          <a:p>
            <a:r>
              <a:rPr lang="en-US" dirty="0"/>
              <a:t>Too much data shared, not giving the student a ‘fresh start’ – students being ‘put in a box’.</a:t>
            </a:r>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6</a:t>
            </a:fld>
            <a:endParaRPr lang="en-NZ" dirty="0"/>
          </a:p>
        </p:txBody>
      </p:sp>
    </p:spTree>
    <p:extLst>
      <p:ext uri="{BB962C8B-B14F-4D97-AF65-F5344CB8AC3E}">
        <p14:creationId xmlns:p14="http://schemas.microsoft.com/office/powerpoint/2010/main" val="34664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7</a:t>
            </a:fld>
            <a:endParaRPr lang="en-NZ" dirty="0"/>
          </a:p>
        </p:txBody>
      </p:sp>
    </p:spTree>
    <p:extLst>
      <p:ext uri="{BB962C8B-B14F-4D97-AF65-F5344CB8AC3E}">
        <p14:creationId xmlns:p14="http://schemas.microsoft.com/office/powerpoint/2010/main" val="150448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dirty="0" smtClean="0"/>
              <a:t>Design is based on an explicit understanding of users, their needs, tasks and environments</a:t>
            </a:r>
          </a:p>
          <a:p>
            <a:r>
              <a:rPr lang="en-US" dirty="0" smtClean="0"/>
              <a:t>Decisions are driven and refined by user-centered research and validation</a:t>
            </a:r>
          </a:p>
          <a:p>
            <a:r>
              <a:rPr lang="en-US" dirty="0" smtClean="0"/>
              <a:t>The solution is designed to fit the user needs – addresses the whole user experience</a:t>
            </a:r>
          </a:p>
        </p:txBody>
      </p:sp>
      <p:sp>
        <p:nvSpPr>
          <p:cNvPr id="4" name="Slide Number Placeholder 3"/>
          <p:cNvSpPr>
            <a:spLocks noGrp="1"/>
          </p:cNvSpPr>
          <p:nvPr>
            <p:ph type="sldNum" sz="quarter" idx="10"/>
          </p:nvPr>
        </p:nvSpPr>
        <p:spPr/>
        <p:txBody>
          <a:bodyPr/>
          <a:lstStyle/>
          <a:p>
            <a:fld id="{732A1FBF-7EB0-480E-98DA-A10430D36293}" type="slidenum">
              <a:rPr lang="en-NZ" smtClean="0"/>
              <a:pPr/>
              <a:t>8</a:t>
            </a:fld>
            <a:endParaRPr lang="en-NZ" dirty="0"/>
          </a:p>
        </p:txBody>
      </p:sp>
    </p:spTree>
    <p:extLst>
      <p:ext uri="{BB962C8B-B14F-4D97-AF65-F5344CB8AC3E}">
        <p14:creationId xmlns:p14="http://schemas.microsoft.com/office/powerpoint/2010/main" val="111626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en-US" dirty="0" smtClean="0"/>
              <a:t>We identified</a:t>
            </a:r>
            <a:r>
              <a:rPr lang="en-US" baseline="0" dirty="0" smtClean="0"/>
              <a:t> there were a number of activities in schools that required staff to use student information and </a:t>
            </a:r>
            <a:r>
              <a:rPr lang="en-US" baseline="0" dirty="0" err="1" smtClean="0"/>
              <a:t>r</a:t>
            </a:r>
            <a:r>
              <a:rPr lang="en-US" dirty="0" err="1" smtClean="0"/>
              <a:t>ecognised</a:t>
            </a:r>
            <a:r>
              <a:rPr lang="en-US" baseline="0" dirty="0" smtClean="0"/>
              <a:t> that individual school staff may be responsible for more than one of these functions. We designed workshops to ensure these staff undertaking all these functions were involved. </a:t>
            </a:r>
            <a:r>
              <a:rPr lang="en-US" dirty="0" smtClean="0"/>
              <a:t>We also wanted to ensure we had good coverage, both geographically and with different types of schools and schools staff.</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9</a:t>
            </a:fld>
            <a:endParaRPr lang="en-NZ"/>
          </a:p>
        </p:txBody>
      </p:sp>
    </p:spTree>
    <p:extLst>
      <p:ext uri="{BB962C8B-B14F-4D97-AF65-F5344CB8AC3E}">
        <p14:creationId xmlns:p14="http://schemas.microsoft.com/office/powerpoint/2010/main" val="41998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4" name="TextBox 3"/>
          <p:cNvSpPr txBox="1"/>
          <p:nvPr userDrawn="1"/>
        </p:nvSpPr>
        <p:spPr>
          <a:xfrm>
            <a:off x="214314" y="251012"/>
            <a:ext cx="3855664" cy="369332"/>
          </a:xfrm>
          <a:prstGeom prst="rect">
            <a:avLst/>
          </a:prstGeom>
          <a:noFill/>
        </p:spPr>
        <p:txBody>
          <a:bodyPr wrap="square" rtlCol="0">
            <a:spAutoFit/>
          </a:bodyPr>
          <a:lstStyle/>
          <a:p>
            <a:r>
              <a:rPr lang="en-NZ" sz="1800" b="1" dirty="0" smtClean="0">
                <a:latin typeface="Arial" panose="020B0604020202020204" pitchFamily="34" charset="0"/>
                <a:cs typeface="Arial" panose="020B0604020202020204" pitchFamily="34" charset="0"/>
              </a:rPr>
              <a:t>Replacing Master Slide</a:t>
            </a:r>
            <a:r>
              <a:rPr lang="en-NZ" sz="1800" b="1" baseline="0" dirty="0" smtClean="0">
                <a:latin typeface="Arial" panose="020B0604020202020204" pitchFamily="34" charset="0"/>
                <a:cs typeface="Arial" panose="020B0604020202020204" pitchFamily="34" charset="0"/>
              </a:rPr>
              <a:t> Images</a:t>
            </a:r>
            <a:endParaRPr lang="en-NZ" sz="1800"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819" y="985276"/>
            <a:ext cx="2085975" cy="1065498"/>
          </a:xfrm>
          <a:prstGeom prst="rect">
            <a:avLst/>
          </a:prstGeom>
          <a:noFill/>
          <a:ln>
            <a:solidFill>
              <a:schemeClr val="tx1"/>
            </a:solidFill>
          </a:ln>
        </p:spPr>
      </p:pic>
      <p:pic>
        <p:nvPicPr>
          <p:cNvPr id="13" name="Picture 1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0697" y="2941673"/>
            <a:ext cx="2681288" cy="2097587"/>
          </a:xfrm>
          <a:prstGeom prst="rect">
            <a:avLst/>
          </a:prstGeom>
          <a:noFill/>
          <a:ln>
            <a:solidFill>
              <a:schemeClr val="tx1"/>
            </a:solidFill>
          </a:ln>
        </p:spPr>
      </p:pic>
      <p:pic>
        <p:nvPicPr>
          <p:cNvPr id="14" name="Pictur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98596" y="268080"/>
            <a:ext cx="1655183" cy="1107905"/>
          </a:xfrm>
          <a:prstGeom prst="rect">
            <a:avLst/>
          </a:prstGeom>
          <a:noFill/>
          <a:ln>
            <a:solidFill>
              <a:schemeClr val="tx1"/>
            </a:solidFill>
          </a:ln>
        </p:spPr>
      </p:pic>
      <p:sp>
        <p:nvSpPr>
          <p:cNvPr id="7" name="TextBox 6"/>
          <p:cNvSpPr txBox="1"/>
          <p:nvPr userDrawn="1"/>
        </p:nvSpPr>
        <p:spPr>
          <a:xfrm>
            <a:off x="546266" y="2222167"/>
            <a:ext cx="1989696" cy="461665"/>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View</a:t>
            </a:r>
            <a:r>
              <a:rPr lang="en-NZ" sz="1200" kern="1200" dirty="0" smtClean="0">
                <a:solidFill>
                  <a:schemeClr val="tx1"/>
                </a:solidFill>
                <a:effectLst/>
                <a:latin typeface="Arial" panose="020B0604020202020204" pitchFamily="34" charset="0"/>
                <a:ea typeface="+mn-ea"/>
                <a:cs typeface="Arial" panose="020B0604020202020204" pitchFamily="34" charset="0"/>
              </a:rPr>
              <a:t> 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a:t>
            </a:r>
            <a:endParaRPr lang="en-NZ" sz="1200" i="1" dirty="0">
              <a:latin typeface="Arial" panose="020B0604020202020204" pitchFamily="34" charset="0"/>
              <a:cs typeface="Arial" panose="020B0604020202020204" pitchFamily="34" charset="0"/>
            </a:endParaRPr>
          </a:p>
        </p:txBody>
      </p:sp>
      <p:pic>
        <p:nvPicPr>
          <p:cNvPr id="18" name="Picture 17"/>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6703" y="3012141"/>
            <a:ext cx="2512211" cy="1874254"/>
          </a:xfrm>
          <a:prstGeom prst="rect">
            <a:avLst/>
          </a:prstGeom>
          <a:noFill/>
          <a:ln>
            <a:solidFill>
              <a:schemeClr val="tx1"/>
            </a:solidFill>
          </a:ln>
        </p:spPr>
      </p:pic>
      <p:pic>
        <p:nvPicPr>
          <p:cNvPr id="19" name="Picture 18"/>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319" y="268076"/>
            <a:ext cx="1220040" cy="1081048"/>
          </a:xfrm>
          <a:prstGeom prst="rect">
            <a:avLst/>
          </a:prstGeom>
          <a:noFill/>
          <a:ln>
            <a:solidFill>
              <a:schemeClr val="tx1"/>
            </a:solidFill>
          </a:ln>
        </p:spPr>
      </p:pic>
      <p:sp>
        <p:nvSpPr>
          <p:cNvPr id="21" name="TextBox 20"/>
          <p:cNvSpPr txBox="1"/>
          <p:nvPr userDrawn="1"/>
        </p:nvSpPr>
        <p:spPr>
          <a:xfrm>
            <a:off x="214314" y="5185286"/>
            <a:ext cx="2796988" cy="1015663"/>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2. Locate the slide that requires the image to be altered.  Select the coloured overlay in front of the image, 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2" name="TextBox 21"/>
          <p:cNvSpPr txBox="1"/>
          <p:nvPr userDrawn="1"/>
        </p:nvSpPr>
        <p:spPr>
          <a:xfrm>
            <a:off x="3530424" y="1545235"/>
            <a:ext cx="2581835" cy="120032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3. Delete the image within the slide.  Use the </a:t>
            </a:r>
            <a:r>
              <a:rPr lang="en-NZ" sz="1200" i="1" kern="1200" dirty="0" smtClean="0">
                <a:solidFill>
                  <a:schemeClr val="tx1"/>
                </a:solidFill>
                <a:effectLst/>
                <a:latin typeface="Arial" panose="020B0604020202020204" pitchFamily="34" charset="0"/>
                <a:ea typeface="+mn-ea"/>
                <a:cs typeface="Arial" panose="020B0604020202020204" pitchFamily="34" charset="0"/>
              </a:rPr>
              <a:t>Insert</a:t>
            </a:r>
            <a:r>
              <a:rPr lang="en-NZ" sz="1200" kern="1200" dirty="0" smtClean="0">
                <a:solidFill>
                  <a:schemeClr val="tx1"/>
                </a:solidFill>
                <a:effectLst/>
                <a:latin typeface="Arial" panose="020B0604020202020204" pitchFamily="34" charset="0"/>
                <a:ea typeface="+mn-ea"/>
                <a:cs typeface="Arial" panose="020B0604020202020204" pitchFamily="34" charset="0"/>
              </a:rPr>
              <a:t> Ribbon, </a:t>
            </a:r>
            <a:r>
              <a:rPr lang="en-NZ" sz="1200" i="1" kern="1200" dirty="0" smtClean="0">
                <a:solidFill>
                  <a:schemeClr val="tx1"/>
                </a:solidFill>
                <a:effectLst/>
                <a:latin typeface="Arial" panose="020B0604020202020204" pitchFamily="34" charset="0"/>
                <a:ea typeface="+mn-ea"/>
                <a:cs typeface="Arial" panose="020B0604020202020204" pitchFamily="34" charset="0"/>
              </a:rPr>
              <a:t>Pictures</a:t>
            </a:r>
            <a:r>
              <a:rPr lang="en-NZ" sz="1200" kern="1200" dirty="0" smtClean="0">
                <a:solidFill>
                  <a:schemeClr val="tx1"/>
                </a:solidFill>
                <a:effectLst/>
                <a:latin typeface="Arial" panose="020B0604020202020204" pitchFamily="34" charset="0"/>
                <a:ea typeface="+mn-ea"/>
                <a:cs typeface="Arial" panose="020B0604020202020204" pitchFamily="34" charset="0"/>
              </a:rPr>
              <a:t> option to locate the new image and insert it into the slide. </a:t>
            </a:r>
          </a:p>
          <a:p>
            <a:r>
              <a:rPr lang="en-NZ" sz="1200" kern="1200" dirty="0" smtClean="0">
                <a:solidFill>
                  <a:schemeClr val="tx1"/>
                </a:solidFill>
                <a:effectLst/>
                <a:latin typeface="Arial" panose="020B0604020202020204" pitchFamily="34" charset="0"/>
                <a:ea typeface="+mn-ea"/>
                <a:cs typeface="Arial" panose="020B0604020202020204" pitchFamily="34" charset="0"/>
              </a:rPr>
              <a:t>Ensure the image is centred and covers the entire slide area.</a:t>
            </a:r>
            <a:endParaRPr lang="en-NZ" sz="1200" dirty="0">
              <a:latin typeface="Arial" panose="020B0604020202020204" pitchFamily="34" charset="0"/>
              <a:cs typeface="Arial" panose="020B0604020202020204" pitchFamily="34" charset="0"/>
            </a:endParaRPr>
          </a:p>
        </p:txBody>
      </p:sp>
      <p:sp>
        <p:nvSpPr>
          <p:cNvPr id="23" name="TextBox 22"/>
          <p:cNvSpPr txBox="1"/>
          <p:nvPr userDrawn="1"/>
        </p:nvSpPr>
        <p:spPr>
          <a:xfrm>
            <a:off x="3503783" y="5199741"/>
            <a:ext cx="2136437" cy="646331"/>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4. Right click on the newly inserted image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4" name="TextBox 23"/>
          <p:cNvSpPr txBox="1"/>
          <p:nvPr userDrawn="1"/>
        </p:nvSpPr>
        <p:spPr>
          <a:xfrm>
            <a:off x="6929717" y="1685366"/>
            <a:ext cx="2024277" cy="830997"/>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5.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 </a:t>
            </a:r>
            <a:r>
              <a:rPr lang="en-NZ" sz="1200" kern="1200" dirty="0" smtClean="0">
                <a:solidFill>
                  <a:schemeClr val="tx1"/>
                </a:solidFill>
                <a:effectLst/>
                <a:latin typeface="Arial" panose="020B0604020202020204" pitchFamily="34" charset="0"/>
                <a:ea typeface="+mn-ea"/>
                <a:cs typeface="Arial" panose="020B0604020202020204" pitchFamily="34" charset="0"/>
              </a:rPr>
              <a:t>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Close Master View</a:t>
            </a:r>
            <a:r>
              <a:rPr lang="en-NZ" sz="1200" kern="1200" dirty="0" smtClean="0">
                <a:solidFill>
                  <a:schemeClr val="tx1"/>
                </a:solidFill>
                <a:effectLst/>
                <a:latin typeface="Arial" panose="020B0604020202020204" pitchFamily="34" charset="0"/>
                <a:ea typeface="+mn-ea"/>
                <a:cs typeface="Arial" panose="020B0604020202020204" pitchFamily="34" charset="0"/>
              </a:rPr>
              <a:t>.  Save the file.</a:t>
            </a:r>
            <a:endParaRPr lang="en-NZ" sz="1200" dirty="0">
              <a:latin typeface="Arial" panose="020B0604020202020204" pitchFamily="34" charset="0"/>
              <a:cs typeface="Arial" panose="020B0604020202020204" pitchFamily="34" charset="0"/>
            </a:endParaRPr>
          </a:p>
        </p:txBody>
      </p:sp>
      <p:sp>
        <p:nvSpPr>
          <p:cNvPr id="25" name="Rectangle 24"/>
          <p:cNvSpPr/>
          <p:nvPr userDrawn="1"/>
        </p:nvSpPr>
        <p:spPr>
          <a:xfrm>
            <a:off x="2294966" y="1375985"/>
            <a:ext cx="351865" cy="53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6" name="Rectangle 25"/>
          <p:cNvSpPr/>
          <p:nvPr userDrawn="1"/>
        </p:nvSpPr>
        <p:spPr>
          <a:xfrm>
            <a:off x="1283075" y="4019041"/>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7" name="Rectangle 26"/>
          <p:cNvSpPr/>
          <p:nvPr userDrawn="1"/>
        </p:nvSpPr>
        <p:spPr>
          <a:xfrm>
            <a:off x="2172821" y="4026653"/>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8" name="Rectangle 27"/>
          <p:cNvSpPr/>
          <p:nvPr userDrawn="1"/>
        </p:nvSpPr>
        <p:spPr>
          <a:xfrm>
            <a:off x="5020237" y="656664"/>
            <a:ext cx="393194" cy="544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9" name="Rectangle 28"/>
          <p:cNvSpPr/>
          <p:nvPr userDrawn="1"/>
        </p:nvSpPr>
        <p:spPr>
          <a:xfrm>
            <a:off x="4342289" y="4105933"/>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30" name="Rectangle 29"/>
          <p:cNvSpPr/>
          <p:nvPr userDrawn="1"/>
        </p:nvSpPr>
        <p:spPr>
          <a:xfrm>
            <a:off x="5401544" y="4125356"/>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31" name="Rectangle 30"/>
          <p:cNvSpPr/>
          <p:nvPr userDrawn="1"/>
        </p:nvSpPr>
        <p:spPr>
          <a:xfrm>
            <a:off x="7040657" y="294256"/>
            <a:ext cx="523875" cy="4776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Tree>
    <p:extLst>
      <p:ext uri="{BB962C8B-B14F-4D97-AF65-F5344CB8AC3E}">
        <p14:creationId xmlns:p14="http://schemas.microsoft.com/office/powerpoint/2010/main" val="35178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dirty="0" smtClean="0"/>
              <a:t>Click icon to add chart</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dirty="0" smtClean="0"/>
              <a:t>Click icon to add chart</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4" name="TextBox 13"/>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chemeClr val="bg1"/>
                </a:solidFill>
                <a:latin typeface="Arial" pitchFamily="34" charset="0"/>
                <a:cs typeface="Arial" pitchFamily="34" charset="0"/>
              </a:rPr>
              <a:t>education.govt.nz</a:t>
            </a:r>
            <a:endParaRPr lang="en-NZ" sz="1200" dirty="0">
              <a:solidFill>
                <a:schemeClr val="bg1"/>
              </a:solidFill>
              <a:latin typeface="Arial" pitchFamily="34" charset="0"/>
              <a:cs typeface="Arial" pitchFamily="34" charset="0"/>
            </a:endParaRPr>
          </a:p>
        </p:txBody>
      </p:sp>
      <p:sp>
        <p:nvSpPr>
          <p:cNvPr id="15" name="Title 19"/>
          <p:cNvSpPr>
            <a:spLocks noGrp="1"/>
          </p:cNvSpPr>
          <p:nvPr>
            <p:ph type="title"/>
          </p:nvPr>
        </p:nvSpPr>
        <p:spPr>
          <a:xfrm>
            <a:off x="5934975" y="3209028"/>
            <a:ext cx="3088258" cy="1112809"/>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743199" y="-1"/>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ed_pattern_overlay_01.png"/>
          <p:cNvPicPr>
            <a:picLocks noChangeAspect="1"/>
          </p:cNvPicPr>
          <p:nvPr userDrawn="1"/>
        </p:nvPicPr>
        <p:blipFill>
          <a:blip r:embed="rId3" cstate="print"/>
          <a:stretch>
            <a:fillRect/>
          </a:stretch>
        </p:blipFill>
        <p:spPr bwMode="auto">
          <a:xfrm>
            <a:off x="70338" y="-1"/>
            <a:ext cx="914846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Break 1">
    <p:spTree>
      <p:nvGrpSpPr>
        <p:cNvPr id="1" name=""/>
        <p:cNvGrpSpPr/>
        <p:nvPr/>
      </p:nvGrpSpPr>
      <p:grpSpPr>
        <a:xfrm>
          <a:off x="0" y="0"/>
          <a:ext cx="0" cy="0"/>
          <a:chOff x="0" y="0"/>
          <a:chExt cx="0" cy="0"/>
        </a:xfrm>
      </p:grpSpPr>
      <p:sp>
        <p:nvSpPr>
          <p:cNvPr id="14" name="TextBox 13"/>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chemeClr val="bg1"/>
                </a:solidFill>
                <a:latin typeface="Arial" pitchFamily="34" charset="0"/>
                <a:cs typeface="Arial" pitchFamily="34" charset="0"/>
              </a:rPr>
              <a:t>education.govt.nz</a:t>
            </a:r>
            <a:endParaRPr lang="en-NZ" sz="1200" dirty="0">
              <a:solidFill>
                <a:schemeClr val="bg1"/>
              </a:solidFill>
              <a:latin typeface="Arial" pitchFamily="34" charset="0"/>
              <a:cs typeface="Arial" pitchFamily="34" charset="0"/>
            </a:endParaRPr>
          </a:p>
        </p:txBody>
      </p:sp>
      <p:sp>
        <p:nvSpPr>
          <p:cNvPr id="15" name="Title 19"/>
          <p:cNvSpPr>
            <a:spLocks noGrp="1"/>
          </p:cNvSpPr>
          <p:nvPr>
            <p:ph type="title"/>
          </p:nvPr>
        </p:nvSpPr>
        <p:spPr>
          <a:xfrm>
            <a:off x="5934975" y="3209028"/>
            <a:ext cx="3088258" cy="1112809"/>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59622" y="1"/>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ed_pattern_overlay_01.png"/>
          <p:cNvPicPr>
            <a:picLocks noChangeAspect="1"/>
          </p:cNvPicPr>
          <p:nvPr userDrawn="1"/>
        </p:nvPicPr>
        <p:blipFill>
          <a:blip r:embed="rId3" cstate="print"/>
          <a:stretch>
            <a:fillRect/>
          </a:stretch>
        </p:blipFill>
        <p:spPr bwMode="auto">
          <a:xfrm>
            <a:off x="145006" y="4"/>
            <a:ext cx="914846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2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20" name="Title 19"/>
          <p:cNvSpPr>
            <a:spLocks noGrp="1"/>
          </p:cNvSpPr>
          <p:nvPr>
            <p:ph type="title"/>
          </p:nvPr>
        </p:nvSpPr>
        <p:spPr>
          <a:xfrm>
            <a:off x="5934975" y="3209028"/>
            <a:ext cx="3088258" cy="1112809"/>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769043" y="-1"/>
            <a:ext cx="1030637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op of picture1.png"/>
          <p:cNvPicPr>
            <a:picLocks noChangeAspect="1"/>
          </p:cNvPicPr>
          <p:nvPr userDrawn="1"/>
        </p:nvPicPr>
        <p:blipFill>
          <a:blip r:embed="rId3" cstate="print"/>
          <a:stretch>
            <a:fillRect/>
          </a:stretch>
        </p:blipFill>
        <p:spPr>
          <a:xfrm>
            <a:off x="0" y="0"/>
            <a:ext cx="9148464" cy="6858000"/>
          </a:xfrm>
          <a:prstGeom prst="rect">
            <a:avLst/>
          </a:prstGeom>
        </p:spPr>
      </p:pic>
    </p:spTree>
    <p:extLst>
      <p:ext uri="{BB962C8B-B14F-4D97-AF65-F5344CB8AC3E}">
        <p14:creationId xmlns:p14="http://schemas.microsoft.com/office/powerpoint/2010/main" val="219173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2"/>
      </p:bgRef>
    </p:bg>
    <p:spTree>
      <p:nvGrpSpPr>
        <p:cNvPr id="1" name=""/>
        <p:cNvGrpSpPr/>
        <p:nvPr/>
      </p:nvGrpSpPr>
      <p:grpSpPr>
        <a:xfrm>
          <a:off x="0" y="0"/>
          <a:ext cx="0" cy="0"/>
          <a:chOff x="0" y="0"/>
          <a:chExt cx="0" cy="0"/>
        </a:xfrm>
      </p:grpSpPr>
      <p:pic>
        <p:nvPicPr>
          <p:cNvPr id="8" name="Picture 2" descr="PPT_red_04.jpg"/>
          <p:cNvPicPr>
            <a:picLocks noChangeAspect="1"/>
          </p:cNvPicPr>
          <p:nvPr userDrawn="1"/>
        </p:nvPicPr>
        <p:blipFill>
          <a:blip r:embed="rId2" cstate="print"/>
          <a:stretch>
            <a:fillRect/>
          </a:stretch>
        </p:blipFill>
        <p:spPr bwMode="auto">
          <a:xfrm>
            <a:off x="6338" y="0"/>
            <a:ext cx="9131325"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9"/>
          <p:cNvSpPr>
            <a:spLocks noGrp="1"/>
          </p:cNvSpPr>
          <p:nvPr>
            <p:ph type="title"/>
          </p:nvPr>
        </p:nvSpPr>
        <p:spPr>
          <a:xfrm>
            <a:off x="5934975" y="3209028"/>
            <a:ext cx="3088258" cy="1112809"/>
          </a:xfrm>
        </p:spPr>
        <p:txBody>
          <a:bodyPr>
            <a:normAutofit/>
          </a:bodyPr>
          <a:lstStyle>
            <a:lvl1pPr>
              <a:defRPr sz="2800" b="0">
                <a:solidFill>
                  <a:schemeClr val="tx1"/>
                </a:solidFill>
              </a:defRPr>
            </a:lvl1pPr>
          </a:lstStyle>
          <a:p>
            <a:r>
              <a:rPr lang="en-US" smtClean="0"/>
              <a:t>Click to edit Master title style</a:t>
            </a:r>
            <a:endParaRPr lang="en-NZ" dirty="0"/>
          </a:p>
        </p:txBody>
      </p:sp>
    </p:spTree>
    <p:extLst>
      <p:ext uri="{BB962C8B-B14F-4D97-AF65-F5344CB8AC3E}">
        <p14:creationId xmlns:p14="http://schemas.microsoft.com/office/powerpoint/2010/main" val="403870019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4"/>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1"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6480046"/>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4"/>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1"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6480046"/>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8" name="Picture 1" descr="Slide_red_05.jpg"/>
          <p:cNvPicPr>
            <a:picLocks noChangeAspect="1"/>
          </p:cNvPicPr>
          <p:nvPr userDrawn="1"/>
        </p:nvPicPr>
        <p:blipFill>
          <a:blip r:embed="rId2" cstate="print"/>
          <a:stretch>
            <a:fillRect/>
          </a:stretch>
        </p:blipFill>
        <p:spPr bwMode="auto">
          <a:xfrm>
            <a:off x="14132" y="0"/>
            <a:ext cx="9115739"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0433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64"/>
            <a:ext cx="9144000" cy="6860665"/>
          </a:xfrm>
          <a:prstGeom prst="rect">
            <a:avLst/>
          </a:prstGeom>
        </p:spPr>
      </p:pic>
      <p:sp>
        <p:nvSpPr>
          <p:cNvPr id="4" name="Content Placeholder 3"/>
          <p:cNvSpPr>
            <a:spLocks noGrp="1"/>
          </p:cNvSpPr>
          <p:nvPr>
            <p:ph sz="quarter" idx="14"/>
          </p:nvPr>
        </p:nvSpPr>
        <p:spPr>
          <a:xfrm>
            <a:off x="627460" y="1847850"/>
            <a:ext cx="7176944" cy="4376738"/>
          </a:xfrm>
        </p:spPr>
        <p:txBody>
          <a:bodyPr/>
          <a:lstStyle>
            <a:lvl1pPr>
              <a:lnSpc>
                <a:spcPct val="100000"/>
              </a:lnSpc>
              <a:defRPr/>
            </a:lvl1pPr>
            <a:lvl2pPr>
              <a:lnSpc>
                <a:spcPct val="100000"/>
              </a:lnSpc>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2" name="Title 1"/>
          <p:cNvSpPr>
            <a:spLocks noGrp="1"/>
          </p:cNvSpPr>
          <p:nvPr>
            <p:ph type="title" hasCustomPrompt="1"/>
          </p:nvPr>
        </p:nvSpPr>
        <p:spPr>
          <a:xfrm>
            <a:off x="627845" y="557785"/>
            <a:ext cx="7176558" cy="733495"/>
          </a:xfrm>
        </p:spPr>
        <p:txBody>
          <a:bodyPr>
            <a:normAutofit/>
          </a:bodyPr>
          <a:lstStyle>
            <a:lvl1pPr>
              <a:defRPr sz="27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253747" y="6480048"/>
            <a:ext cx="791828" cy="182345"/>
          </a:xfrm>
        </p:spPr>
        <p:txBody>
          <a:bodyPr/>
          <a:lstStyle>
            <a:lvl1pPr>
              <a:defRPr lang="en-NZ" sz="9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983164"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799213" y="6436913"/>
            <a:ext cx="2078966" cy="230832"/>
          </a:xfrm>
          <a:prstGeom prst="rect">
            <a:avLst/>
          </a:prstGeom>
          <a:noFill/>
        </p:spPr>
        <p:txBody>
          <a:bodyPr wrap="square" rtlCol="0">
            <a:spAutoFit/>
          </a:bodyPr>
          <a:lstStyle/>
          <a:p>
            <a:pPr algn="r"/>
            <a:r>
              <a:rPr lang="en-NZ" sz="900" dirty="0" smtClean="0">
                <a:solidFill>
                  <a:srgbClr val="2A6EBB"/>
                </a:solidFill>
                <a:latin typeface="Arial" pitchFamily="34" charset="0"/>
                <a:cs typeface="Arial" pitchFamily="34" charset="0"/>
              </a:rPr>
              <a:t>education.govt.nz</a:t>
            </a:r>
            <a:endParaRPr lang="en-NZ" sz="9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35978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sp>
        <p:nvSpPr>
          <p:cNvPr id="4" name="TextBox 3"/>
          <p:cNvSpPr txBox="1"/>
          <p:nvPr userDrawn="1"/>
        </p:nvSpPr>
        <p:spPr>
          <a:xfrm>
            <a:off x="143063" y="251014"/>
            <a:ext cx="4690197" cy="461665"/>
          </a:xfrm>
          <a:prstGeom prst="rect">
            <a:avLst/>
          </a:prstGeom>
          <a:noFill/>
        </p:spPr>
        <p:txBody>
          <a:bodyPr wrap="square" rtlCol="0">
            <a:spAutoFit/>
          </a:bodyPr>
          <a:lstStyle/>
          <a:p>
            <a:r>
              <a:rPr lang="en-NZ" sz="2400" b="1" dirty="0" smtClean="0">
                <a:latin typeface="Arial" panose="020B0604020202020204" pitchFamily="34" charset="0"/>
                <a:cs typeface="Arial" panose="020B0604020202020204" pitchFamily="34" charset="0"/>
              </a:rPr>
              <a:t>Replacing Master Slide</a:t>
            </a:r>
            <a:r>
              <a:rPr lang="en-NZ" sz="2400" b="1" baseline="0" dirty="0" smtClean="0">
                <a:latin typeface="Arial" panose="020B0604020202020204" pitchFamily="34" charset="0"/>
                <a:cs typeface="Arial" panose="020B0604020202020204" pitchFamily="34" charset="0"/>
              </a:rPr>
              <a:t> Images</a:t>
            </a:r>
            <a:endParaRPr lang="en-NZ" sz="2400"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srcRect t="16714" b="13045"/>
          <a:stretch>
            <a:fillRect/>
          </a:stretch>
        </p:blipFill>
        <p:spPr bwMode="auto">
          <a:xfrm>
            <a:off x="237310" y="961906"/>
            <a:ext cx="4869080" cy="831273"/>
          </a:xfrm>
          <a:prstGeom prst="rect">
            <a:avLst/>
          </a:prstGeom>
          <a:noFill/>
          <a:ln>
            <a:solidFill>
              <a:schemeClr val="tx1"/>
            </a:solidFill>
          </a:ln>
        </p:spPr>
      </p:pic>
      <p:sp>
        <p:nvSpPr>
          <p:cNvPr id="7" name="TextBox 6"/>
          <p:cNvSpPr txBox="1"/>
          <p:nvPr userDrawn="1"/>
        </p:nvSpPr>
        <p:spPr>
          <a:xfrm>
            <a:off x="162253" y="1813905"/>
            <a:ext cx="4690752" cy="27699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b="1" i="1" kern="1200" dirty="0" smtClean="0">
                <a:solidFill>
                  <a:schemeClr val="tx1"/>
                </a:solidFill>
                <a:effectLst/>
                <a:latin typeface="Arial" panose="020B0604020202020204" pitchFamily="34" charset="0"/>
                <a:ea typeface="+mn-ea"/>
                <a:cs typeface="Arial" panose="020B0604020202020204" pitchFamily="34" charset="0"/>
              </a:rPr>
              <a:t>View</a:t>
            </a:r>
            <a:r>
              <a:rPr lang="en-NZ" sz="1200" i="1" kern="1200" dirty="0" smtClean="0">
                <a:solidFill>
                  <a:schemeClr val="tx1"/>
                </a:solidFill>
                <a:effectLst/>
                <a:latin typeface="Arial" panose="020B0604020202020204" pitchFamily="34" charset="0"/>
                <a:ea typeface="+mn-ea"/>
                <a:cs typeface="Arial" panose="020B0604020202020204" pitchFamily="34" charset="0"/>
              </a:rPr>
              <a:t> </a:t>
            </a:r>
            <a:r>
              <a:rPr lang="en-NZ" sz="1200" i="0" kern="1200" dirty="0" smtClean="0">
                <a:solidFill>
                  <a:schemeClr val="tx1"/>
                </a:solidFill>
                <a:effectLst/>
                <a:latin typeface="Arial" panose="020B0604020202020204" pitchFamily="34" charset="0"/>
                <a:ea typeface="+mn-ea"/>
                <a:cs typeface="Arial" panose="020B0604020202020204" pitchFamily="34" charset="0"/>
              </a:rPr>
              <a:t>r</a:t>
            </a:r>
            <a:r>
              <a:rPr lang="en-NZ" sz="1200" kern="1200" dirty="0" smtClean="0">
                <a:solidFill>
                  <a:schemeClr val="tx1"/>
                </a:solidFill>
                <a:effectLst/>
                <a:latin typeface="Arial" panose="020B0604020202020204" pitchFamily="34" charset="0"/>
                <a:ea typeface="+mn-ea"/>
                <a:cs typeface="Arial" panose="020B0604020202020204" pitchFamily="34" charset="0"/>
              </a:rPr>
              <a:t>ibbon and click </a:t>
            </a:r>
            <a:r>
              <a:rPr lang="en-NZ" sz="1200" b="1" i="1" kern="1200" dirty="0" smtClean="0">
                <a:solidFill>
                  <a:schemeClr val="tx1"/>
                </a:solidFill>
                <a:effectLst/>
                <a:latin typeface="Arial" panose="020B0604020202020204" pitchFamily="34" charset="0"/>
                <a:ea typeface="+mn-ea"/>
                <a:cs typeface="Arial" panose="020B0604020202020204" pitchFamily="34" charset="0"/>
              </a:rPr>
              <a:t>Slide Master</a:t>
            </a:r>
            <a:r>
              <a:rPr lang="en-NZ" sz="1200" i="1" kern="1200" dirty="0" smtClean="0">
                <a:solidFill>
                  <a:schemeClr val="tx1"/>
                </a:solidFill>
                <a:effectLst/>
                <a:latin typeface="Arial" panose="020B0604020202020204" pitchFamily="34" charset="0"/>
                <a:ea typeface="+mn-ea"/>
                <a:cs typeface="Arial" panose="020B0604020202020204" pitchFamily="34" charset="0"/>
              </a:rPr>
              <a:t>.</a:t>
            </a:r>
            <a:endParaRPr lang="en-NZ" sz="1200" i="1" dirty="0">
              <a:latin typeface="Arial" panose="020B0604020202020204" pitchFamily="34" charset="0"/>
              <a:cs typeface="Arial" panose="020B0604020202020204" pitchFamily="34" charset="0"/>
            </a:endParaRPr>
          </a:p>
        </p:txBody>
      </p:sp>
      <p:sp>
        <p:nvSpPr>
          <p:cNvPr id="25" name="Rectangle 24"/>
          <p:cNvSpPr/>
          <p:nvPr userDrawn="1"/>
        </p:nvSpPr>
        <p:spPr>
          <a:xfrm>
            <a:off x="1900056" y="1175659"/>
            <a:ext cx="427511" cy="6412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6" name="Rectangle 25"/>
          <p:cNvSpPr/>
          <p:nvPr userDrawn="1"/>
        </p:nvSpPr>
        <p:spPr>
          <a:xfrm>
            <a:off x="4512626" y="967083"/>
            <a:ext cx="523875" cy="26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20" name="TextBox 19"/>
          <p:cNvSpPr txBox="1"/>
          <p:nvPr userDrawn="1"/>
        </p:nvSpPr>
        <p:spPr>
          <a:xfrm>
            <a:off x="142507" y="3091295"/>
            <a:ext cx="6151417" cy="461665"/>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2. Click the slide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(transparent layer with triangles) and </a:t>
            </a:r>
          </a:p>
          <a:p>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or </a:t>
            </a:r>
            <a:r>
              <a:rPr lang="en-NZ" sz="1200" kern="1200" dirty="0" smtClean="0">
                <a:solidFill>
                  <a:schemeClr val="tx1"/>
                </a:solidFill>
                <a:effectLst/>
                <a:latin typeface="Arial" panose="020B0604020202020204" pitchFamily="34" charset="0"/>
                <a:ea typeface="+mn-ea"/>
                <a:cs typeface="Arial" panose="020B0604020202020204" pitchFamily="34" charset="0"/>
              </a:rPr>
              <a:t>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r>
              <a:rPr lang="en-NZ" sz="1200" kern="1200" dirty="0" smtClean="0">
                <a:solidFill>
                  <a:schemeClr val="tx1"/>
                </a:solidFill>
                <a:effectLst/>
                <a:latin typeface="Arial" panose="020B0604020202020204" pitchFamily="34" charset="0"/>
                <a:ea typeface="+mn-ea"/>
                <a:cs typeface="Arial" panose="020B0604020202020204" pitchFamily="34" charset="0"/>
              </a:rPr>
              <a:t>.</a:t>
            </a:r>
            <a:endParaRPr lang="en-NZ" sz="1200" b="0" i="0" dirty="0">
              <a:latin typeface="Arial" panose="020B0604020202020204" pitchFamily="34" charset="0"/>
              <a:cs typeface="Arial" panose="020B0604020202020204" pitchFamily="34" charset="0"/>
            </a:endParaRPr>
          </a:p>
        </p:txBody>
      </p:sp>
      <p:sp>
        <p:nvSpPr>
          <p:cNvPr id="32" name="TextBox 31"/>
          <p:cNvSpPr txBox="1"/>
          <p:nvPr userDrawn="1"/>
        </p:nvSpPr>
        <p:spPr>
          <a:xfrm>
            <a:off x="134549" y="4518358"/>
            <a:ext cx="6016875"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Change picture</a:t>
            </a:r>
          </a:p>
        </p:txBody>
      </p:sp>
      <p:pic>
        <p:nvPicPr>
          <p:cNvPr id="33" name="Picture 32" descr="click change picture.PNG"/>
          <p:cNvPicPr>
            <a:picLocks noChangeAspect="1"/>
          </p:cNvPicPr>
          <p:nvPr userDrawn="1"/>
        </p:nvPicPr>
        <p:blipFill>
          <a:blip r:embed="rId3" cstate="print"/>
          <a:srcRect t="17353" b="29753"/>
          <a:stretch>
            <a:fillRect/>
          </a:stretch>
        </p:blipFill>
        <p:spPr>
          <a:xfrm>
            <a:off x="249653" y="3681363"/>
            <a:ext cx="3903169" cy="760021"/>
          </a:xfrm>
          <a:prstGeom prst="rect">
            <a:avLst/>
          </a:prstGeom>
        </p:spPr>
      </p:pic>
      <p:sp>
        <p:nvSpPr>
          <p:cNvPr id="31" name="Rectangle 30"/>
          <p:cNvSpPr/>
          <p:nvPr userDrawn="1"/>
        </p:nvSpPr>
        <p:spPr>
          <a:xfrm>
            <a:off x="1197995" y="4192007"/>
            <a:ext cx="1355199" cy="273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pic>
        <p:nvPicPr>
          <p:cNvPr id="34" name="Picture 33" descr="click on image.PNG"/>
          <p:cNvPicPr>
            <a:picLocks noChangeAspect="1"/>
          </p:cNvPicPr>
          <p:nvPr userDrawn="1"/>
        </p:nvPicPr>
        <p:blipFill>
          <a:blip r:embed="rId4" cstate="print"/>
          <a:srcRect b="16811"/>
          <a:stretch>
            <a:fillRect/>
          </a:stretch>
        </p:blipFill>
        <p:spPr>
          <a:xfrm>
            <a:off x="241104" y="2254263"/>
            <a:ext cx="5922190" cy="868948"/>
          </a:xfrm>
          <a:prstGeom prst="rect">
            <a:avLst/>
          </a:prstGeom>
        </p:spPr>
      </p:pic>
      <p:sp>
        <p:nvSpPr>
          <p:cNvPr id="35" name="Rectangle 34"/>
          <p:cNvSpPr/>
          <p:nvPr userDrawn="1"/>
        </p:nvSpPr>
        <p:spPr>
          <a:xfrm>
            <a:off x="4393870" y="2663272"/>
            <a:ext cx="1092530" cy="2580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
        <p:nvSpPr>
          <p:cNvPr id="36" name="TextBox 35"/>
          <p:cNvSpPr txBox="1"/>
          <p:nvPr userDrawn="1"/>
        </p:nvSpPr>
        <p:spPr>
          <a:xfrm>
            <a:off x="156319" y="4979516"/>
            <a:ext cx="7277634"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4. Click your</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new</a:t>
            </a:r>
            <a:r>
              <a:rPr lang="en-NZ" sz="1200" b="0" i="0" kern="1200" dirty="0" smtClean="0">
                <a:solidFill>
                  <a:schemeClr val="tx1"/>
                </a:solidFill>
                <a:effectLst/>
                <a:latin typeface="Arial" panose="020B0604020202020204" pitchFamily="34" charset="0"/>
                <a:ea typeface="+mn-ea"/>
                <a:cs typeface="Arial" panose="020B0604020202020204" pitchFamily="34" charset="0"/>
              </a:rPr>
              <a:t>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and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so that the transparent layer with triangles can reappear</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37" name="TextBox 36"/>
          <p:cNvSpPr txBox="1"/>
          <p:nvPr userDrawn="1"/>
        </p:nvSpPr>
        <p:spPr>
          <a:xfrm>
            <a:off x="201841" y="6224446"/>
            <a:ext cx="7277634"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5. Select </a:t>
            </a:r>
            <a:r>
              <a:rPr lang="en-NZ" sz="1200" b="1" i="1" kern="1200" dirty="0" smtClean="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pic>
        <p:nvPicPr>
          <p:cNvPr id="38" name="Picture 37" descr="close master page view.PNG"/>
          <p:cNvPicPr>
            <a:picLocks noChangeAspect="1"/>
          </p:cNvPicPr>
          <p:nvPr userDrawn="1"/>
        </p:nvPicPr>
        <p:blipFill>
          <a:blip r:embed="rId5" cstate="print"/>
          <a:srcRect l="3786" t="21254" b="14267"/>
          <a:stretch>
            <a:fillRect/>
          </a:stretch>
        </p:blipFill>
        <p:spPr>
          <a:xfrm>
            <a:off x="213755" y="5332026"/>
            <a:ext cx="4821114" cy="712519"/>
          </a:xfrm>
          <a:prstGeom prst="rect">
            <a:avLst/>
          </a:prstGeom>
        </p:spPr>
      </p:pic>
      <p:sp>
        <p:nvSpPr>
          <p:cNvPr id="39" name="Rectangle 38"/>
          <p:cNvSpPr/>
          <p:nvPr userDrawn="1"/>
        </p:nvSpPr>
        <p:spPr>
          <a:xfrm>
            <a:off x="4296891" y="5368870"/>
            <a:ext cx="726373" cy="6756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dirty="0"/>
          </a:p>
        </p:txBody>
      </p:sp>
    </p:spTree>
    <p:extLst>
      <p:ext uri="{BB962C8B-B14F-4D97-AF65-F5344CB8AC3E}">
        <p14:creationId xmlns:p14="http://schemas.microsoft.com/office/powerpoint/2010/main" val="35178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Entr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64"/>
            <a:ext cx="9144000" cy="6860665"/>
          </a:xfrm>
          <a:prstGeom prst="rect">
            <a:avLst/>
          </a:prstGeom>
        </p:spPr>
      </p:pic>
      <p:sp>
        <p:nvSpPr>
          <p:cNvPr id="2" name="Title 1"/>
          <p:cNvSpPr>
            <a:spLocks noGrp="1"/>
          </p:cNvSpPr>
          <p:nvPr>
            <p:ph type="title" hasCustomPrompt="1"/>
          </p:nvPr>
        </p:nvSpPr>
        <p:spPr>
          <a:xfrm>
            <a:off x="627845" y="557785"/>
            <a:ext cx="7176558" cy="733495"/>
          </a:xfrm>
        </p:spPr>
        <p:txBody>
          <a:bodyPr>
            <a:normAutofit/>
          </a:bodyPr>
          <a:lstStyle>
            <a:lvl1pPr>
              <a:defRPr sz="27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253747" y="6480048"/>
            <a:ext cx="791828" cy="182345"/>
          </a:xfrm>
        </p:spPr>
        <p:txBody>
          <a:bodyPr/>
          <a:lstStyle>
            <a:lvl1pPr>
              <a:defRPr lang="en-NZ" sz="9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983164"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7847" y="1847602"/>
            <a:ext cx="7176559" cy="4376987"/>
          </a:xfrm>
        </p:spPr>
        <p:txBody>
          <a:bodyPr/>
          <a:lstStyle>
            <a:lvl1pPr marL="0" indent="0">
              <a:lnSpc>
                <a:spcPct val="100000"/>
              </a:lnSpc>
              <a:buFont typeface="Arial" panose="020B0604020202020204" pitchFamily="34" charset="0"/>
              <a:buNone/>
              <a:defRPr baseline="0"/>
            </a:lvl1pPr>
          </a:lstStyle>
          <a:p>
            <a:pPr lvl="0"/>
            <a:r>
              <a:rPr lang="en-US" dirty="0" smtClean="0"/>
              <a:t>Enter text here:</a:t>
            </a:r>
          </a:p>
        </p:txBody>
      </p:sp>
      <p:sp>
        <p:nvSpPr>
          <p:cNvPr id="9" name="TextBox 8"/>
          <p:cNvSpPr txBox="1"/>
          <p:nvPr userDrawn="1"/>
        </p:nvSpPr>
        <p:spPr>
          <a:xfrm>
            <a:off x="6799213" y="6436913"/>
            <a:ext cx="2078966" cy="230832"/>
          </a:xfrm>
          <a:prstGeom prst="rect">
            <a:avLst/>
          </a:prstGeom>
          <a:noFill/>
        </p:spPr>
        <p:txBody>
          <a:bodyPr wrap="square" rtlCol="0">
            <a:spAutoFit/>
          </a:bodyPr>
          <a:lstStyle/>
          <a:p>
            <a:pPr algn="r"/>
            <a:r>
              <a:rPr lang="en-NZ" sz="900" dirty="0" smtClean="0">
                <a:solidFill>
                  <a:srgbClr val="2A6EBB"/>
                </a:solidFill>
                <a:latin typeface="Arial" pitchFamily="34" charset="0"/>
                <a:cs typeface="Arial" pitchFamily="34" charset="0"/>
              </a:rPr>
              <a:t>education.govt.nz</a:t>
            </a:r>
            <a:endParaRPr lang="en-NZ" sz="9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1694143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Shape 31"/>
        <p:cNvGrpSpPr/>
        <p:nvPr/>
      </p:nvGrpSpPr>
      <p:grpSpPr>
        <a:xfrm>
          <a:off x="0" y="0"/>
          <a:ext cx="0" cy="0"/>
          <a:chOff x="0" y="0"/>
          <a:chExt cx="0" cy="0"/>
        </a:xfrm>
      </p:grpSpPr>
      <p:pic>
        <p:nvPicPr>
          <p:cNvPr id="32" name="Shape 32" descr="PPT_red_03.jpg"/>
          <p:cNvPicPr preferRelativeResize="0"/>
          <p:nvPr/>
        </p:nvPicPr>
        <p:blipFill rotWithShape="1">
          <a:blip r:embed="rId2" cstate="print">
            <a:alphaModFix/>
          </a:blip>
          <a:srcRect/>
          <a:stretch/>
        </p:blipFill>
        <p:spPr>
          <a:xfrm>
            <a:off x="2" y="4"/>
            <a:ext cx="9124639" cy="6845151"/>
          </a:xfrm>
          <a:prstGeom prst="rect">
            <a:avLst/>
          </a:prstGeom>
          <a:noFill/>
          <a:ln>
            <a:noFill/>
          </a:ln>
        </p:spPr>
      </p:pic>
      <p:sp>
        <p:nvSpPr>
          <p:cNvPr id="33" name="Shape 33"/>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35" name="Shape 35"/>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1"/>
          </p:nvPr>
        </p:nvSpPr>
        <p:spPr>
          <a:xfrm>
            <a:off x="628649" y="1928815"/>
            <a:ext cx="7826580" cy="4295775"/>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Tree>
    <p:extLst>
      <p:ext uri="{BB962C8B-B14F-4D97-AF65-F5344CB8AC3E}">
        <p14:creationId xmlns:p14="http://schemas.microsoft.com/office/powerpoint/2010/main" val="137563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Replace Master Slide Instructions">
    <p:spTree>
      <p:nvGrpSpPr>
        <p:cNvPr id="1" name="Shape 57"/>
        <p:cNvGrpSpPr/>
        <p:nvPr/>
      </p:nvGrpSpPr>
      <p:grpSpPr>
        <a:xfrm>
          <a:off x="0" y="0"/>
          <a:ext cx="0" cy="0"/>
          <a:chOff x="0" y="0"/>
          <a:chExt cx="0" cy="0"/>
        </a:xfrm>
      </p:grpSpPr>
      <p:sp>
        <p:nvSpPr>
          <p:cNvPr id="58" name="Shape 58"/>
          <p:cNvSpPr txBox="1"/>
          <p:nvPr/>
        </p:nvSpPr>
        <p:spPr>
          <a:xfrm>
            <a:off x="143062" y="251012"/>
            <a:ext cx="4690196" cy="461664"/>
          </a:xfrm>
          <a:prstGeom prst="rect">
            <a:avLst/>
          </a:prstGeom>
          <a:noFill/>
          <a:ln>
            <a:noFill/>
          </a:ln>
        </p:spPr>
        <p:txBody>
          <a:bodyPr wrap="square" lIns="91425" tIns="45700" rIns="91425" bIns="45700" anchor="t" anchorCtr="0">
            <a:noAutofit/>
          </a:bodyPr>
          <a:lstStyle/>
          <a:p>
            <a:pPr>
              <a:buSzPct val="25000"/>
            </a:pPr>
            <a:r>
              <a:rPr lang="en-NZ" sz="2400" b="1" kern="0">
                <a:solidFill>
                  <a:srgbClr val="000000"/>
                </a:solidFill>
                <a:ea typeface="Arial"/>
                <a:cs typeface="Arial"/>
                <a:sym typeface="Arial"/>
              </a:rPr>
              <a:t>Replacing Master Slide Images</a:t>
            </a:r>
          </a:p>
        </p:txBody>
      </p:sp>
      <p:pic>
        <p:nvPicPr>
          <p:cNvPr id="59" name="Shape 59"/>
          <p:cNvPicPr preferRelativeResize="0"/>
          <p:nvPr/>
        </p:nvPicPr>
        <p:blipFill rotWithShape="1">
          <a:blip r:embed="rId2" cstate="print">
            <a:alphaModFix/>
          </a:blip>
          <a:srcRect t="16714" b="13044"/>
          <a:stretch/>
        </p:blipFill>
        <p:spPr>
          <a:xfrm>
            <a:off x="237312" y="961901"/>
            <a:ext cx="4869079" cy="831272"/>
          </a:xfrm>
          <a:prstGeom prst="rect">
            <a:avLst/>
          </a:prstGeom>
          <a:noFill/>
          <a:ln w="9525" cap="flat" cmpd="sng">
            <a:solidFill>
              <a:schemeClr val="dk1"/>
            </a:solidFill>
            <a:prstDash val="solid"/>
            <a:round/>
            <a:headEnd type="none" w="med" len="med"/>
            <a:tailEnd type="none" w="med" len="med"/>
          </a:ln>
        </p:spPr>
      </p:pic>
      <p:sp>
        <p:nvSpPr>
          <p:cNvPr id="60" name="Shape 60"/>
          <p:cNvSpPr txBox="1"/>
          <p:nvPr/>
        </p:nvSpPr>
        <p:spPr>
          <a:xfrm>
            <a:off x="162255" y="1813901"/>
            <a:ext cx="4690751" cy="276998"/>
          </a:xfrm>
          <a:prstGeom prst="rect">
            <a:avLst/>
          </a:prstGeom>
          <a:noFill/>
          <a:ln>
            <a:noFill/>
          </a:ln>
        </p:spPr>
        <p:txBody>
          <a:bodyPr wrap="square" lIns="91425" tIns="45700" rIns="91425" bIns="45700" anchor="t" anchorCtr="0">
            <a:noAutofit/>
          </a:bodyPr>
          <a:lstStyle/>
          <a:p>
            <a:pPr>
              <a:buSzPct val="25000"/>
            </a:pPr>
            <a:r>
              <a:rPr lang="en-NZ" sz="1200" kern="0">
                <a:solidFill>
                  <a:srgbClr val="000000"/>
                </a:solidFill>
                <a:ea typeface="Arial"/>
                <a:cs typeface="Arial"/>
                <a:sym typeface="Arial"/>
              </a:rPr>
              <a:t>1. Select the </a:t>
            </a:r>
            <a:r>
              <a:rPr lang="en-NZ" sz="1200" b="1" i="1" kern="0">
                <a:solidFill>
                  <a:srgbClr val="000000"/>
                </a:solidFill>
                <a:ea typeface="Arial"/>
                <a:cs typeface="Arial"/>
                <a:sym typeface="Arial"/>
              </a:rPr>
              <a:t>View</a:t>
            </a:r>
            <a:r>
              <a:rPr lang="en-NZ" sz="1200" i="1" kern="0">
                <a:solidFill>
                  <a:srgbClr val="000000"/>
                </a:solidFill>
                <a:ea typeface="Arial"/>
                <a:cs typeface="Arial"/>
                <a:sym typeface="Arial"/>
              </a:rPr>
              <a:t> </a:t>
            </a:r>
            <a:r>
              <a:rPr lang="en-NZ" sz="1200" kern="0">
                <a:solidFill>
                  <a:srgbClr val="000000"/>
                </a:solidFill>
                <a:ea typeface="Arial"/>
                <a:cs typeface="Arial"/>
                <a:sym typeface="Arial"/>
              </a:rPr>
              <a:t>ribbon and click </a:t>
            </a:r>
            <a:r>
              <a:rPr lang="en-NZ" sz="1200" b="1" i="1" kern="0">
                <a:solidFill>
                  <a:srgbClr val="000000"/>
                </a:solidFill>
                <a:ea typeface="Arial"/>
                <a:cs typeface="Arial"/>
                <a:sym typeface="Arial"/>
              </a:rPr>
              <a:t>Slide Master</a:t>
            </a:r>
            <a:r>
              <a:rPr lang="en-NZ" sz="1200" i="1" kern="0">
                <a:solidFill>
                  <a:srgbClr val="000000"/>
                </a:solidFill>
                <a:ea typeface="Arial"/>
                <a:cs typeface="Arial"/>
                <a:sym typeface="Arial"/>
              </a:rPr>
              <a:t>.</a:t>
            </a:r>
          </a:p>
        </p:txBody>
      </p:sp>
      <p:sp>
        <p:nvSpPr>
          <p:cNvPr id="61" name="Shape 61"/>
          <p:cNvSpPr/>
          <p:nvPr/>
        </p:nvSpPr>
        <p:spPr>
          <a:xfrm>
            <a:off x="1900053" y="1175658"/>
            <a:ext cx="427510" cy="641266"/>
          </a:xfrm>
          <a:prstGeom prst="rect">
            <a:avLst/>
          </a:prstGeom>
          <a:noFill/>
          <a:ln w="571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endParaRPr sz="1800" kern="0">
              <a:solidFill>
                <a:srgbClr val="FFFFFF"/>
              </a:solidFill>
              <a:latin typeface="Times New Roman"/>
              <a:ea typeface="Times New Roman"/>
              <a:cs typeface="Times New Roman"/>
              <a:sym typeface="Times New Roman"/>
            </a:endParaRPr>
          </a:p>
        </p:txBody>
      </p:sp>
      <p:sp>
        <p:nvSpPr>
          <p:cNvPr id="62" name="Shape 62"/>
          <p:cNvSpPr/>
          <p:nvPr/>
        </p:nvSpPr>
        <p:spPr>
          <a:xfrm>
            <a:off x="4512625" y="967083"/>
            <a:ext cx="523874" cy="267955"/>
          </a:xfrm>
          <a:prstGeom prst="rect">
            <a:avLst/>
          </a:prstGeom>
          <a:noFill/>
          <a:ln w="571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endParaRPr sz="1800" kern="0">
              <a:solidFill>
                <a:srgbClr val="FFFFFF"/>
              </a:solidFill>
              <a:latin typeface="Times New Roman"/>
              <a:ea typeface="Times New Roman"/>
              <a:cs typeface="Times New Roman"/>
              <a:sym typeface="Times New Roman"/>
            </a:endParaRPr>
          </a:p>
        </p:txBody>
      </p:sp>
      <p:sp>
        <p:nvSpPr>
          <p:cNvPr id="63" name="Shape 63"/>
          <p:cNvSpPr txBox="1"/>
          <p:nvPr/>
        </p:nvSpPr>
        <p:spPr>
          <a:xfrm>
            <a:off x="142505" y="3091291"/>
            <a:ext cx="6151416" cy="461664"/>
          </a:xfrm>
          <a:prstGeom prst="rect">
            <a:avLst/>
          </a:prstGeom>
          <a:noFill/>
          <a:ln>
            <a:noFill/>
          </a:ln>
        </p:spPr>
        <p:txBody>
          <a:bodyPr wrap="square" lIns="91425" tIns="45700" rIns="91425" bIns="45700" anchor="t" anchorCtr="0">
            <a:noAutofit/>
          </a:bodyPr>
          <a:lstStyle/>
          <a:p>
            <a:pPr>
              <a:buSzPct val="25000"/>
            </a:pPr>
            <a:r>
              <a:rPr lang="en-NZ" sz="1200" kern="0">
                <a:solidFill>
                  <a:srgbClr val="000000"/>
                </a:solidFill>
                <a:ea typeface="Arial"/>
                <a:cs typeface="Arial"/>
                <a:sym typeface="Arial"/>
              </a:rPr>
              <a:t>2. Click the slide picture (transparent layer with triangles) and </a:t>
            </a:r>
          </a:p>
          <a:p>
            <a:pPr>
              <a:buSzPct val="25000"/>
            </a:pPr>
            <a:r>
              <a:rPr lang="en-NZ" sz="1200" kern="0">
                <a:solidFill>
                  <a:srgbClr val="000000"/>
                </a:solidFill>
                <a:ea typeface="Arial"/>
                <a:cs typeface="Arial"/>
                <a:sym typeface="Arial"/>
              </a:rPr>
              <a:t>select </a:t>
            </a:r>
            <a:r>
              <a:rPr lang="en-NZ" sz="1200" b="1" i="1" kern="0">
                <a:solidFill>
                  <a:srgbClr val="000000"/>
                </a:solidFill>
                <a:ea typeface="Arial"/>
                <a:cs typeface="Arial"/>
                <a:sym typeface="Arial"/>
              </a:rPr>
              <a:t>Send to Back </a:t>
            </a:r>
            <a:r>
              <a:rPr lang="en-NZ" sz="1200" kern="0">
                <a:solidFill>
                  <a:srgbClr val="000000"/>
                </a:solidFill>
                <a:ea typeface="Arial"/>
                <a:cs typeface="Arial"/>
                <a:sym typeface="Arial"/>
              </a:rPr>
              <a:t>or Right click on it and select </a:t>
            </a:r>
            <a:r>
              <a:rPr lang="en-NZ" sz="1200" i="1" kern="0">
                <a:solidFill>
                  <a:srgbClr val="000000"/>
                </a:solidFill>
                <a:ea typeface="Arial"/>
                <a:cs typeface="Arial"/>
                <a:sym typeface="Arial"/>
              </a:rPr>
              <a:t>Send To Back</a:t>
            </a:r>
            <a:r>
              <a:rPr lang="en-NZ" sz="1200" kern="0">
                <a:solidFill>
                  <a:srgbClr val="000000"/>
                </a:solidFill>
                <a:ea typeface="Arial"/>
                <a:cs typeface="Arial"/>
                <a:sym typeface="Arial"/>
              </a:rPr>
              <a:t>.</a:t>
            </a:r>
          </a:p>
        </p:txBody>
      </p:sp>
      <p:sp>
        <p:nvSpPr>
          <p:cNvPr id="64" name="Shape 64"/>
          <p:cNvSpPr txBox="1"/>
          <p:nvPr/>
        </p:nvSpPr>
        <p:spPr>
          <a:xfrm>
            <a:off x="134549" y="4518355"/>
            <a:ext cx="6016875" cy="276998"/>
          </a:xfrm>
          <a:prstGeom prst="rect">
            <a:avLst/>
          </a:prstGeom>
          <a:noFill/>
          <a:ln>
            <a:noFill/>
          </a:ln>
        </p:spPr>
        <p:txBody>
          <a:bodyPr wrap="square" lIns="91425" tIns="45700" rIns="91425" bIns="45700" anchor="t" anchorCtr="0">
            <a:noAutofit/>
          </a:bodyPr>
          <a:lstStyle/>
          <a:p>
            <a:pPr>
              <a:buSzPct val="25000"/>
            </a:pPr>
            <a:r>
              <a:rPr lang="en-NZ" sz="1200" kern="0">
                <a:solidFill>
                  <a:srgbClr val="000000"/>
                </a:solidFill>
                <a:ea typeface="Arial"/>
                <a:cs typeface="Arial"/>
                <a:sym typeface="Arial"/>
              </a:rPr>
              <a:t>3. Click the picture you want to change and select </a:t>
            </a:r>
            <a:r>
              <a:rPr lang="en-NZ" sz="1200" b="1" i="1" kern="0">
                <a:solidFill>
                  <a:srgbClr val="000000"/>
                </a:solidFill>
                <a:ea typeface="Arial"/>
                <a:cs typeface="Arial"/>
                <a:sym typeface="Arial"/>
              </a:rPr>
              <a:t>Change picture</a:t>
            </a:r>
          </a:p>
        </p:txBody>
      </p:sp>
      <p:pic>
        <p:nvPicPr>
          <p:cNvPr id="65" name="Shape 65" descr="click change picture.PNG"/>
          <p:cNvPicPr preferRelativeResize="0"/>
          <p:nvPr/>
        </p:nvPicPr>
        <p:blipFill rotWithShape="1">
          <a:blip r:embed="rId3" cstate="print">
            <a:alphaModFix/>
          </a:blip>
          <a:srcRect t="17353" b="29753"/>
          <a:stretch/>
        </p:blipFill>
        <p:spPr>
          <a:xfrm>
            <a:off x="249653" y="3681362"/>
            <a:ext cx="3903169" cy="760021"/>
          </a:xfrm>
          <a:prstGeom prst="rect">
            <a:avLst/>
          </a:prstGeom>
          <a:noFill/>
          <a:ln>
            <a:noFill/>
          </a:ln>
        </p:spPr>
      </p:pic>
      <p:sp>
        <p:nvSpPr>
          <p:cNvPr id="66" name="Shape 66"/>
          <p:cNvSpPr/>
          <p:nvPr/>
        </p:nvSpPr>
        <p:spPr>
          <a:xfrm>
            <a:off x="1197997" y="4192003"/>
            <a:ext cx="1355198" cy="273130"/>
          </a:xfrm>
          <a:prstGeom prst="rect">
            <a:avLst/>
          </a:prstGeom>
          <a:noFill/>
          <a:ln w="571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endParaRPr sz="1800" kern="0">
              <a:solidFill>
                <a:srgbClr val="FFFFFF"/>
              </a:solidFill>
              <a:latin typeface="Times New Roman"/>
              <a:ea typeface="Times New Roman"/>
              <a:cs typeface="Times New Roman"/>
              <a:sym typeface="Times New Roman"/>
            </a:endParaRPr>
          </a:p>
        </p:txBody>
      </p:sp>
      <p:pic>
        <p:nvPicPr>
          <p:cNvPr id="67" name="Shape 67" descr="click on image.PNG"/>
          <p:cNvPicPr preferRelativeResize="0"/>
          <p:nvPr/>
        </p:nvPicPr>
        <p:blipFill rotWithShape="1">
          <a:blip r:embed="rId4" cstate="print">
            <a:alphaModFix/>
          </a:blip>
          <a:srcRect b="16811"/>
          <a:stretch/>
        </p:blipFill>
        <p:spPr>
          <a:xfrm>
            <a:off x="241106" y="2254263"/>
            <a:ext cx="5922189" cy="868948"/>
          </a:xfrm>
          <a:prstGeom prst="rect">
            <a:avLst/>
          </a:prstGeom>
          <a:noFill/>
          <a:ln>
            <a:noFill/>
          </a:ln>
        </p:spPr>
      </p:pic>
      <p:sp>
        <p:nvSpPr>
          <p:cNvPr id="68" name="Shape 68"/>
          <p:cNvSpPr/>
          <p:nvPr/>
        </p:nvSpPr>
        <p:spPr>
          <a:xfrm>
            <a:off x="4393871" y="2663276"/>
            <a:ext cx="1092529" cy="258057"/>
          </a:xfrm>
          <a:prstGeom prst="rect">
            <a:avLst/>
          </a:prstGeom>
          <a:noFill/>
          <a:ln w="571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endParaRPr sz="1800" kern="0">
              <a:solidFill>
                <a:srgbClr val="FFFFFF"/>
              </a:solidFill>
              <a:latin typeface="Times New Roman"/>
              <a:ea typeface="Times New Roman"/>
              <a:cs typeface="Times New Roman"/>
              <a:sym typeface="Times New Roman"/>
            </a:endParaRPr>
          </a:p>
        </p:txBody>
      </p:sp>
      <p:sp>
        <p:nvSpPr>
          <p:cNvPr id="69" name="Shape 69"/>
          <p:cNvSpPr txBox="1"/>
          <p:nvPr/>
        </p:nvSpPr>
        <p:spPr>
          <a:xfrm>
            <a:off x="156318" y="4979512"/>
            <a:ext cx="7277634" cy="276998"/>
          </a:xfrm>
          <a:prstGeom prst="rect">
            <a:avLst/>
          </a:prstGeom>
          <a:noFill/>
          <a:ln>
            <a:noFill/>
          </a:ln>
        </p:spPr>
        <p:txBody>
          <a:bodyPr wrap="square" lIns="91425" tIns="45700" rIns="91425" bIns="45700" anchor="t" anchorCtr="0">
            <a:noAutofit/>
          </a:bodyPr>
          <a:lstStyle/>
          <a:p>
            <a:pPr>
              <a:buSzPct val="25000"/>
            </a:pPr>
            <a:r>
              <a:rPr lang="en-NZ" sz="1200" kern="0">
                <a:solidFill>
                  <a:srgbClr val="000000"/>
                </a:solidFill>
                <a:ea typeface="Arial"/>
                <a:cs typeface="Arial"/>
                <a:sym typeface="Arial"/>
              </a:rPr>
              <a:t>4. Click your new picture and </a:t>
            </a:r>
            <a:r>
              <a:rPr lang="en-NZ" sz="1200" b="1" i="1" kern="0">
                <a:solidFill>
                  <a:srgbClr val="000000"/>
                </a:solidFill>
                <a:ea typeface="Arial"/>
                <a:cs typeface="Arial"/>
                <a:sym typeface="Arial"/>
              </a:rPr>
              <a:t>Send to Back </a:t>
            </a:r>
            <a:r>
              <a:rPr lang="en-NZ" sz="1200" kern="0">
                <a:solidFill>
                  <a:srgbClr val="000000"/>
                </a:solidFill>
                <a:ea typeface="Arial"/>
                <a:cs typeface="Arial"/>
                <a:sym typeface="Arial"/>
              </a:rPr>
              <a:t>so that the transparent layer with triangles can reappear</a:t>
            </a:r>
          </a:p>
        </p:txBody>
      </p:sp>
      <p:sp>
        <p:nvSpPr>
          <p:cNvPr id="70" name="Shape 70"/>
          <p:cNvSpPr txBox="1"/>
          <p:nvPr/>
        </p:nvSpPr>
        <p:spPr>
          <a:xfrm>
            <a:off x="201841" y="6224442"/>
            <a:ext cx="7277634" cy="276998"/>
          </a:xfrm>
          <a:prstGeom prst="rect">
            <a:avLst/>
          </a:prstGeom>
          <a:noFill/>
          <a:ln>
            <a:noFill/>
          </a:ln>
        </p:spPr>
        <p:txBody>
          <a:bodyPr wrap="square" lIns="91425" tIns="45700" rIns="91425" bIns="45700" anchor="t" anchorCtr="0">
            <a:noAutofit/>
          </a:bodyPr>
          <a:lstStyle/>
          <a:p>
            <a:pPr>
              <a:buSzPct val="25000"/>
            </a:pPr>
            <a:r>
              <a:rPr lang="en-NZ" sz="1200" kern="0">
                <a:solidFill>
                  <a:srgbClr val="000000"/>
                </a:solidFill>
                <a:ea typeface="Arial"/>
                <a:cs typeface="Arial"/>
                <a:sym typeface="Arial"/>
              </a:rPr>
              <a:t>5. Select </a:t>
            </a:r>
            <a:r>
              <a:rPr lang="en-NZ" sz="1200" b="1" i="1" kern="0">
                <a:solidFill>
                  <a:srgbClr val="000000"/>
                </a:solidFill>
                <a:ea typeface="Arial"/>
                <a:cs typeface="Arial"/>
                <a:sym typeface="Arial"/>
              </a:rPr>
              <a:t>Close Master View</a:t>
            </a:r>
          </a:p>
        </p:txBody>
      </p:sp>
      <p:pic>
        <p:nvPicPr>
          <p:cNvPr id="71" name="Shape 71" descr="close master page view.PNG"/>
          <p:cNvPicPr preferRelativeResize="0"/>
          <p:nvPr/>
        </p:nvPicPr>
        <p:blipFill rotWithShape="1">
          <a:blip r:embed="rId5" cstate="print">
            <a:alphaModFix/>
          </a:blip>
          <a:srcRect l="3785" t="21254" b="14267"/>
          <a:stretch/>
        </p:blipFill>
        <p:spPr>
          <a:xfrm>
            <a:off x="213755" y="5332021"/>
            <a:ext cx="4821114" cy="712518"/>
          </a:xfrm>
          <a:prstGeom prst="rect">
            <a:avLst/>
          </a:prstGeom>
          <a:noFill/>
          <a:ln>
            <a:noFill/>
          </a:ln>
        </p:spPr>
      </p:pic>
      <p:sp>
        <p:nvSpPr>
          <p:cNvPr id="72" name="Shape 72"/>
          <p:cNvSpPr/>
          <p:nvPr/>
        </p:nvSpPr>
        <p:spPr>
          <a:xfrm>
            <a:off x="4296891" y="5368866"/>
            <a:ext cx="726373" cy="675672"/>
          </a:xfrm>
          <a:prstGeom prst="rect">
            <a:avLst/>
          </a:prstGeom>
          <a:noFill/>
          <a:ln w="5715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endParaRPr sz="1800" kern="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545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First slide">
    <p:bg>
      <p:bgPr>
        <a:solidFill>
          <a:schemeClr val="dk2"/>
        </a:solidFill>
        <a:effectLst/>
      </p:bgPr>
    </p:bg>
    <p:spTree>
      <p:nvGrpSpPr>
        <p:cNvPr id="1" name="Shape 73"/>
        <p:cNvGrpSpPr/>
        <p:nvPr/>
      </p:nvGrpSpPr>
      <p:grpSpPr>
        <a:xfrm>
          <a:off x="0" y="0"/>
          <a:ext cx="0" cy="0"/>
          <a:chOff x="0" y="0"/>
          <a:chExt cx="0" cy="0"/>
        </a:xfrm>
      </p:grpSpPr>
      <p:pic>
        <p:nvPicPr>
          <p:cNvPr id="74" name="Shape 74" descr="PPT_red_01.jpg"/>
          <p:cNvPicPr preferRelativeResize="0"/>
          <p:nvPr/>
        </p:nvPicPr>
        <p:blipFill rotWithShape="1">
          <a:blip r:embed="rId2" cstate="print">
            <a:alphaModFix/>
          </a:blip>
          <a:srcRect/>
          <a:stretch/>
        </p:blipFill>
        <p:spPr>
          <a:xfrm>
            <a:off x="2" y="4"/>
            <a:ext cx="9124639" cy="6845151"/>
          </a:xfrm>
          <a:prstGeom prst="rect">
            <a:avLst/>
          </a:prstGeom>
          <a:noFill/>
          <a:ln>
            <a:noFill/>
          </a:ln>
        </p:spPr>
      </p:pic>
      <p:sp>
        <p:nvSpPr>
          <p:cNvPr id="75" name="Shape 75"/>
          <p:cNvSpPr txBox="1">
            <a:spLocks noGrp="1"/>
          </p:cNvSpPr>
          <p:nvPr>
            <p:ph type="ctrTitle"/>
          </p:nvPr>
        </p:nvSpPr>
        <p:spPr>
          <a:xfrm>
            <a:off x="498765" y="1817429"/>
            <a:ext cx="7385710" cy="795145"/>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subTitle" idx="1"/>
          </p:nvPr>
        </p:nvSpPr>
        <p:spPr>
          <a:xfrm>
            <a:off x="498766" y="2682819"/>
            <a:ext cx="6919883" cy="93915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A6EBB"/>
              </a:buClr>
              <a:buFont typeface="Arial"/>
              <a:buNone/>
              <a:defRPr sz="3200" b="0" i="0" u="none" strike="noStrike" cap="none">
                <a:solidFill>
                  <a:schemeClr val="lt1"/>
                </a:solidFill>
                <a:latin typeface="Arial"/>
                <a:ea typeface="Arial"/>
                <a:cs typeface="Arial"/>
                <a:sym typeface="Arial"/>
              </a:defRPr>
            </a:lvl1pPr>
            <a:lvl2pPr marL="457189" marR="0" lvl="1" indent="0" algn="ctr" rtl="0">
              <a:lnSpc>
                <a:spcPct val="90000"/>
              </a:lnSpc>
              <a:spcBef>
                <a:spcPts val="500"/>
              </a:spcBef>
              <a:buClr>
                <a:srgbClr val="2A6EBB"/>
              </a:buClr>
              <a:buFont typeface="Arial"/>
              <a:buNone/>
              <a:defRPr sz="2000" b="0" i="0" u="none" strike="noStrike" cap="none">
                <a:solidFill>
                  <a:schemeClr val="lt1"/>
                </a:solidFill>
                <a:latin typeface="Arial"/>
                <a:ea typeface="Arial"/>
                <a:cs typeface="Arial"/>
                <a:sym typeface="Arial"/>
              </a:defRPr>
            </a:lvl2pPr>
            <a:lvl3pPr marL="914377" marR="0" lvl="2" indent="0" algn="ctr" rtl="0">
              <a:lnSpc>
                <a:spcPct val="90000"/>
              </a:lnSpc>
              <a:spcBef>
                <a:spcPts val="500"/>
              </a:spcBef>
              <a:buClr>
                <a:srgbClr val="2A6EBB"/>
              </a:buClr>
              <a:buFont typeface="Arial"/>
              <a:buNone/>
              <a:defRPr sz="1800" b="0" i="0" u="none" strike="noStrike" cap="none">
                <a:solidFill>
                  <a:schemeClr val="lt1"/>
                </a:solidFill>
                <a:latin typeface="Arial"/>
                <a:ea typeface="Arial"/>
                <a:cs typeface="Arial"/>
                <a:sym typeface="Arial"/>
              </a:defRPr>
            </a:lvl3pPr>
            <a:lvl4pPr marL="1371566" marR="0" lvl="3" indent="0" algn="ctr" rtl="0">
              <a:lnSpc>
                <a:spcPct val="90000"/>
              </a:lnSpc>
              <a:spcBef>
                <a:spcPts val="500"/>
              </a:spcBef>
              <a:buClr>
                <a:srgbClr val="2A6EBB"/>
              </a:buClr>
              <a:buFont typeface="Arial"/>
              <a:buNone/>
              <a:defRPr sz="1600" b="0" i="0" u="none" strike="noStrike" cap="none">
                <a:solidFill>
                  <a:schemeClr val="lt1"/>
                </a:solidFill>
                <a:latin typeface="Arial"/>
                <a:ea typeface="Arial"/>
                <a:cs typeface="Arial"/>
                <a:sym typeface="Arial"/>
              </a:defRPr>
            </a:lvl4pPr>
            <a:lvl5pPr marL="1828754" marR="0" lvl="4" indent="0" algn="ctr" rtl="0">
              <a:lnSpc>
                <a:spcPct val="90000"/>
              </a:lnSpc>
              <a:spcBef>
                <a:spcPts val="500"/>
              </a:spcBef>
              <a:buClr>
                <a:srgbClr val="2A6EBB"/>
              </a:buClr>
              <a:buFont typeface="Arial"/>
              <a:buNone/>
              <a:defRPr sz="1600" b="0" i="0" u="none" strike="noStrike" cap="none">
                <a:solidFill>
                  <a:schemeClr val="lt1"/>
                </a:solidFill>
                <a:latin typeface="Arial"/>
                <a:ea typeface="Arial"/>
                <a:cs typeface="Arial"/>
                <a:sym typeface="Arial"/>
              </a:defRPr>
            </a:lvl5pPr>
            <a:lvl6pPr marL="2285943" marR="0" lvl="5" indent="0" algn="ctr" rtl="0">
              <a:lnSpc>
                <a:spcPct val="90000"/>
              </a:lnSpc>
              <a:spcBef>
                <a:spcPts val="500"/>
              </a:spcBef>
              <a:buClr>
                <a:schemeClr val="lt1"/>
              </a:buClr>
              <a:buFont typeface="Arial"/>
              <a:buNone/>
              <a:defRPr sz="1600" b="0" i="0" u="none" strike="noStrike" cap="none">
                <a:solidFill>
                  <a:schemeClr val="lt1"/>
                </a:solidFill>
                <a:latin typeface="Times New Roman"/>
                <a:ea typeface="Times New Roman"/>
                <a:cs typeface="Times New Roman"/>
                <a:sym typeface="Times New Roman"/>
              </a:defRPr>
            </a:lvl6pPr>
            <a:lvl7pPr marL="2743131" marR="0" lvl="6" indent="0" algn="ctr" rtl="0">
              <a:lnSpc>
                <a:spcPct val="90000"/>
              </a:lnSpc>
              <a:spcBef>
                <a:spcPts val="500"/>
              </a:spcBef>
              <a:buClr>
                <a:schemeClr val="lt1"/>
              </a:buClr>
              <a:buFont typeface="Arial"/>
              <a:buNone/>
              <a:defRPr sz="1600" b="0" i="0" u="none" strike="noStrike" cap="none">
                <a:solidFill>
                  <a:schemeClr val="lt1"/>
                </a:solidFill>
                <a:latin typeface="Times New Roman"/>
                <a:ea typeface="Times New Roman"/>
                <a:cs typeface="Times New Roman"/>
                <a:sym typeface="Times New Roman"/>
              </a:defRPr>
            </a:lvl7pPr>
            <a:lvl8pPr marL="3200320" marR="0" lvl="7" indent="0" algn="ctr" rtl="0">
              <a:lnSpc>
                <a:spcPct val="90000"/>
              </a:lnSpc>
              <a:spcBef>
                <a:spcPts val="500"/>
              </a:spcBef>
              <a:buClr>
                <a:schemeClr val="lt1"/>
              </a:buClr>
              <a:buFont typeface="Arial"/>
              <a:buNone/>
              <a:defRPr sz="1600" b="0" i="0" u="none" strike="noStrike" cap="none">
                <a:solidFill>
                  <a:schemeClr val="lt1"/>
                </a:solidFill>
                <a:latin typeface="Times New Roman"/>
                <a:ea typeface="Times New Roman"/>
                <a:cs typeface="Times New Roman"/>
                <a:sym typeface="Times New Roman"/>
              </a:defRPr>
            </a:lvl8pPr>
            <a:lvl9pPr marL="3657509" marR="0" lvl="8" indent="0" algn="ctr" rtl="0">
              <a:lnSpc>
                <a:spcPct val="90000"/>
              </a:lnSpc>
              <a:spcBef>
                <a:spcPts val="500"/>
              </a:spcBef>
              <a:buClr>
                <a:schemeClr val="lt1"/>
              </a:buClr>
              <a:buFont typeface="Arial"/>
              <a:buNone/>
              <a:defRPr sz="1600" b="0" i="0" u="none" strike="noStrike" cap="none">
                <a:solidFill>
                  <a:schemeClr val="lt1"/>
                </a:solidFill>
                <a:latin typeface="Times New Roman"/>
                <a:ea typeface="Times New Roman"/>
                <a:cs typeface="Times New Roman"/>
                <a:sym typeface="Times New Roman"/>
              </a:defRPr>
            </a:lvl9pPr>
          </a:lstStyle>
          <a:p>
            <a:endParaRPr/>
          </a:p>
        </p:txBody>
      </p:sp>
      <p:sp>
        <p:nvSpPr>
          <p:cNvPr id="77" name="Shape 77"/>
          <p:cNvSpPr txBox="1">
            <a:spLocks noGrp="1"/>
          </p:cNvSpPr>
          <p:nvPr>
            <p:ph type="body" idx="2"/>
          </p:nvPr>
        </p:nvSpPr>
        <p:spPr>
          <a:xfrm>
            <a:off x="628651" y="5580066"/>
            <a:ext cx="4129616" cy="31273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A6EBB"/>
              </a:buClr>
              <a:buFont typeface="Arial"/>
              <a:buNone/>
              <a:defRPr sz="1800" b="0" i="0" u="none" strike="noStrike" cap="none">
                <a:solidFill>
                  <a:schemeClr val="lt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lt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lt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lt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lt1"/>
                </a:solidFill>
                <a:latin typeface="Arial"/>
                <a:ea typeface="Arial"/>
                <a:cs typeface="Arial"/>
                <a:sym typeface="Arial"/>
              </a:defRPr>
            </a:lvl5pPr>
            <a:lvl6pPr marL="2514537" marR="0" lvl="5" indent="-114297" algn="l" rtl="0">
              <a:lnSpc>
                <a:spcPct val="90000"/>
              </a:lnSpc>
              <a:spcBef>
                <a:spcPts val="500"/>
              </a:spcBef>
              <a:buClr>
                <a:schemeClr val="lt1"/>
              </a:buClr>
              <a:buSzPct val="100000"/>
              <a:buFont typeface="Arial"/>
              <a:buChar char="•"/>
              <a:defRPr sz="1800" b="0" i="0" u="none" strike="noStrike" cap="none">
                <a:solidFill>
                  <a:schemeClr val="lt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lt1"/>
              </a:buClr>
              <a:buSzPct val="100000"/>
              <a:buFont typeface="Arial"/>
              <a:buChar char="•"/>
              <a:defRPr sz="1800" b="0" i="0" u="none" strike="noStrike" cap="none">
                <a:solidFill>
                  <a:schemeClr val="lt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lt1"/>
              </a:buClr>
              <a:buSzPct val="100000"/>
              <a:buFont typeface="Arial"/>
              <a:buChar char="•"/>
              <a:defRPr sz="1800" b="0" i="0" u="none" strike="noStrike" cap="none">
                <a:solidFill>
                  <a:schemeClr val="lt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lt1"/>
              </a:buClr>
              <a:buSzPct val="100000"/>
              <a:buFont typeface="Arial"/>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772742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78"/>
        <p:cNvGrpSpPr/>
        <p:nvPr/>
      </p:nvGrpSpPr>
      <p:grpSpPr>
        <a:xfrm>
          <a:off x="0" y="0"/>
          <a:ext cx="0" cy="0"/>
          <a:chOff x="0" y="0"/>
          <a:chExt cx="0" cy="0"/>
        </a:xfrm>
      </p:grpSpPr>
      <p:pic>
        <p:nvPicPr>
          <p:cNvPr id="79" name="Shape 79" descr="PPT_red_03.jpg"/>
          <p:cNvPicPr preferRelativeResize="0"/>
          <p:nvPr/>
        </p:nvPicPr>
        <p:blipFill rotWithShape="1">
          <a:blip r:embed="rId2" cstate="print">
            <a:alphaModFix/>
          </a:blip>
          <a:srcRect/>
          <a:stretch/>
        </p:blipFill>
        <p:spPr>
          <a:xfrm>
            <a:off x="19730" y="-5286"/>
            <a:ext cx="9124639" cy="6845151"/>
          </a:xfrm>
          <a:prstGeom prst="rect">
            <a:avLst/>
          </a:prstGeom>
          <a:noFill/>
          <a:ln>
            <a:noFill/>
          </a:ln>
        </p:spPr>
      </p:pic>
      <p:sp>
        <p:nvSpPr>
          <p:cNvPr id="80" name="Shape 80"/>
          <p:cNvSpPr>
            <a:spLocks noGrp="1"/>
          </p:cNvSpPr>
          <p:nvPr>
            <p:ph type="pic" idx="2"/>
          </p:nvPr>
        </p:nvSpPr>
        <p:spPr>
          <a:xfrm>
            <a:off x="5295900" y="1911350"/>
            <a:ext cx="3219450" cy="4322762"/>
          </a:xfrm>
          <a:prstGeom prst="rect">
            <a:avLst/>
          </a:prstGeom>
          <a:noFill/>
          <a:ln>
            <a:noFill/>
          </a:ln>
        </p:spPr>
        <p:txBody>
          <a:bodyPr wrap="square" lIns="91425" tIns="91425" rIns="91425" bIns="91425" anchor="t" anchorCtr="0"/>
          <a:lstStyle>
            <a:lvl1pPr marL="360354" marR="0" lvl="0" indent="-360354"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title"/>
          </p:nvPr>
        </p:nvSpPr>
        <p:spPr>
          <a:xfrm>
            <a:off x="628652" y="365128"/>
            <a:ext cx="6807319"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628650" y="1916113"/>
            <a:ext cx="4569882" cy="4319586"/>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84" name="Shape 84"/>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5" name="Shape 85"/>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Tree>
    <p:extLst>
      <p:ext uri="{BB962C8B-B14F-4D97-AF65-F5344CB8AC3E}">
        <p14:creationId xmlns:p14="http://schemas.microsoft.com/office/powerpoint/2010/main" val="2917783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ext and chart ">
    <p:spTree>
      <p:nvGrpSpPr>
        <p:cNvPr id="1" name="Shape 86"/>
        <p:cNvGrpSpPr/>
        <p:nvPr/>
      </p:nvGrpSpPr>
      <p:grpSpPr>
        <a:xfrm>
          <a:off x="0" y="0"/>
          <a:ext cx="0" cy="0"/>
          <a:chOff x="0" y="0"/>
          <a:chExt cx="0" cy="0"/>
        </a:xfrm>
      </p:grpSpPr>
      <p:pic>
        <p:nvPicPr>
          <p:cNvPr id="87" name="Shape 87" descr="PPT_red_03.jpg"/>
          <p:cNvPicPr preferRelativeResize="0"/>
          <p:nvPr/>
        </p:nvPicPr>
        <p:blipFill rotWithShape="1">
          <a:blip r:embed="rId2" cstate="print">
            <a:alphaModFix/>
          </a:blip>
          <a:srcRect/>
          <a:stretch/>
        </p:blipFill>
        <p:spPr>
          <a:xfrm>
            <a:off x="9681" y="4"/>
            <a:ext cx="9124639" cy="6845151"/>
          </a:xfrm>
          <a:prstGeom prst="rect">
            <a:avLst/>
          </a:prstGeom>
          <a:noFill/>
          <a:ln>
            <a:noFill/>
          </a:ln>
        </p:spPr>
      </p:pic>
      <p:sp>
        <p:nvSpPr>
          <p:cNvPr id="88" name="Shape 88"/>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90" name="Shape 90"/>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1" name="Shape 91"/>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
        <p:nvSpPr>
          <p:cNvPr id="92" name="Shape 92"/>
          <p:cNvSpPr>
            <a:spLocks noGrp="1"/>
          </p:cNvSpPr>
          <p:nvPr>
            <p:ph type="chart" idx="2"/>
          </p:nvPr>
        </p:nvSpPr>
        <p:spPr>
          <a:xfrm>
            <a:off x="4794558" y="1897810"/>
            <a:ext cx="3692284" cy="4067296"/>
          </a:xfrm>
          <a:prstGeom prst="rect">
            <a:avLst/>
          </a:prstGeom>
          <a:noFill/>
          <a:ln>
            <a:noFill/>
          </a:ln>
        </p:spPr>
        <p:txBody>
          <a:bodyPr wrap="square" lIns="91425" tIns="91425" rIns="91425" bIns="91425" anchor="t" anchorCtr="0"/>
          <a:lstStyle>
            <a:lvl1pPr marL="360354" marR="0" lvl="0" indent="-360354"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3" name="Shape 93"/>
          <p:cNvSpPr txBox="1">
            <a:spLocks noGrp="1"/>
          </p:cNvSpPr>
          <p:nvPr>
            <p:ph type="body" idx="1"/>
          </p:nvPr>
        </p:nvSpPr>
        <p:spPr>
          <a:xfrm>
            <a:off x="689666" y="1897810"/>
            <a:ext cx="3632199" cy="4080295"/>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1673049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and picture">
    <p:spTree>
      <p:nvGrpSpPr>
        <p:cNvPr id="1" name="Shape 94"/>
        <p:cNvGrpSpPr/>
        <p:nvPr/>
      </p:nvGrpSpPr>
      <p:grpSpPr>
        <a:xfrm>
          <a:off x="0" y="0"/>
          <a:ext cx="0" cy="0"/>
          <a:chOff x="0" y="0"/>
          <a:chExt cx="0" cy="0"/>
        </a:xfrm>
      </p:grpSpPr>
      <p:pic>
        <p:nvPicPr>
          <p:cNvPr id="95" name="Shape 95" descr="PPT_red_03.jpg"/>
          <p:cNvPicPr preferRelativeResize="0"/>
          <p:nvPr/>
        </p:nvPicPr>
        <p:blipFill rotWithShape="1">
          <a:blip r:embed="rId2" cstate="print">
            <a:alphaModFix/>
          </a:blip>
          <a:srcRect/>
          <a:stretch/>
        </p:blipFill>
        <p:spPr>
          <a:xfrm>
            <a:off x="9681" y="4"/>
            <a:ext cx="9124639" cy="6845151"/>
          </a:xfrm>
          <a:prstGeom prst="rect">
            <a:avLst/>
          </a:prstGeom>
          <a:noFill/>
          <a:ln>
            <a:noFill/>
          </a:ln>
        </p:spPr>
      </p:pic>
      <p:sp>
        <p:nvSpPr>
          <p:cNvPr id="96" name="Shape 96"/>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98" name="Shape 98"/>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9" name="Shape 99"/>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
        <p:nvSpPr>
          <p:cNvPr id="100" name="Shape 100"/>
          <p:cNvSpPr txBox="1">
            <a:spLocks noGrp="1"/>
          </p:cNvSpPr>
          <p:nvPr>
            <p:ph type="body" idx="1"/>
          </p:nvPr>
        </p:nvSpPr>
        <p:spPr>
          <a:xfrm>
            <a:off x="690114" y="1889278"/>
            <a:ext cx="3631721" cy="4062951"/>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Shape 101"/>
          <p:cNvSpPr>
            <a:spLocks noGrp="1"/>
          </p:cNvSpPr>
          <p:nvPr>
            <p:ph type="pic" idx="2"/>
          </p:nvPr>
        </p:nvSpPr>
        <p:spPr>
          <a:xfrm>
            <a:off x="4796289" y="1897065"/>
            <a:ext cx="3684137" cy="4046537"/>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01799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mparaison">
    <p:spTree>
      <p:nvGrpSpPr>
        <p:cNvPr id="1" name="Shape 102"/>
        <p:cNvGrpSpPr/>
        <p:nvPr/>
      </p:nvGrpSpPr>
      <p:grpSpPr>
        <a:xfrm>
          <a:off x="0" y="0"/>
          <a:ext cx="0" cy="0"/>
          <a:chOff x="0" y="0"/>
          <a:chExt cx="0" cy="0"/>
        </a:xfrm>
      </p:grpSpPr>
      <p:pic>
        <p:nvPicPr>
          <p:cNvPr id="103" name="Shape 103" descr="PPT_red_03.jpg"/>
          <p:cNvPicPr preferRelativeResize="0"/>
          <p:nvPr/>
        </p:nvPicPr>
        <p:blipFill rotWithShape="1">
          <a:blip r:embed="rId2" cstate="print">
            <a:alphaModFix/>
          </a:blip>
          <a:srcRect/>
          <a:stretch/>
        </p:blipFill>
        <p:spPr>
          <a:xfrm>
            <a:off x="9681" y="4"/>
            <a:ext cx="9124639" cy="6845151"/>
          </a:xfrm>
          <a:prstGeom prst="rect">
            <a:avLst/>
          </a:prstGeom>
          <a:noFill/>
          <a:ln>
            <a:noFill/>
          </a:ln>
        </p:spPr>
      </p:pic>
      <p:sp>
        <p:nvSpPr>
          <p:cNvPr id="104" name="Shape 104"/>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106" name="Shape 106"/>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Shape 107"/>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
        <p:nvSpPr>
          <p:cNvPr id="108" name="Shape 108"/>
          <p:cNvSpPr txBox="1">
            <a:spLocks noGrp="1"/>
          </p:cNvSpPr>
          <p:nvPr>
            <p:ph type="body" idx="1"/>
          </p:nvPr>
        </p:nvSpPr>
        <p:spPr>
          <a:xfrm>
            <a:off x="690114" y="1889278"/>
            <a:ext cx="3631721" cy="4062951"/>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Shape 109"/>
          <p:cNvSpPr txBox="1">
            <a:spLocks noGrp="1"/>
          </p:cNvSpPr>
          <p:nvPr>
            <p:ph type="body" idx="2"/>
          </p:nvPr>
        </p:nvSpPr>
        <p:spPr>
          <a:xfrm>
            <a:off x="4802037" y="1886399"/>
            <a:ext cx="3631721" cy="4062951"/>
          </a:xfrm>
          <a:prstGeom prst="rect">
            <a:avLst/>
          </a:prstGeom>
          <a:noFill/>
          <a:ln>
            <a:noFill/>
          </a:ln>
        </p:spPr>
        <p:txBody>
          <a:bodyPr wrap="square" lIns="91425" tIns="91425" rIns="91425" bIns="91425" anchor="t" anchorCtr="0"/>
          <a:lstStyle>
            <a:lvl1pPr marL="360354" marR="0" lvl="0" indent="-233357"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85524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hart">
    <p:spTree>
      <p:nvGrpSpPr>
        <p:cNvPr id="1" name="Shape 116"/>
        <p:cNvGrpSpPr/>
        <p:nvPr/>
      </p:nvGrpSpPr>
      <p:grpSpPr>
        <a:xfrm>
          <a:off x="0" y="0"/>
          <a:ext cx="0" cy="0"/>
          <a:chOff x="0" y="0"/>
          <a:chExt cx="0" cy="0"/>
        </a:xfrm>
      </p:grpSpPr>
      <p:pic>
        <p:nvPicPr>
          <p:cNvPr id="117" name="Shape 117" descr="PPT_red_03.jpg"/>
          <p:cNvPicPr preferRelativeResize="0"/>
          <p:nvPr/>
        </p:nvPicPr>
        <p:blipFill rotWithShape="1">
          <a:blip r:embed="rId2" cstate="print">
            <a:alphaModFix/>
          </a:blip>
          <a:srcRect/>
          <a:stretch/>
        </p:blipFill>
        <p:spPr>
          <a:xfrm>
            <a:off x="9681" y="4"/>
            <a:ext cx="9124639" cy="6845151"/>
          </a:xfrm>
          <a:prstGeom prst="rect">
            <a:avLst/>
          </a:prstGeom>
          <a:noFill/>
          <a:ln>
            <a:noFill/>
          </a:ln>
        </p:spPr>
      </p:pic>
      <p:sp>
        <p:nvSpPr>
          <p:cNvPr id="118" name="Shape 118"/>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120" name="Shape 120"/>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1" name="Shape 121"/>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
        <p:nvSpPr>
          <p:cNvPr id="122" name="Shape 122"/>
          <p:cNvSpPr>
            <a:spLocks noGrp="1"/>
          </p:cNvSpPr>
          <p:nvPr>
            <p:ph type="chart" idx="2"/>
          </p:nvPr>
        </p:nvSpPr>
        <p:spPr>
          <a:xfrm>
            <a:off x="638354" y="1820172"/>
            <a:ext cx="7867290" cy="4382218"/>
          </a:xfrm>
          <a:prstGeom prst="rect">
            <a:avLst/>
          </a:prstGeom>
          <a:noFill/>
          <a:ln>
            <a:noFill/>
          </a:ln>
        </p:spPr>
        <p:txBody>
          <a:bodyPr wrap="square" lIns="91425" tIns="91425" rIns="91425" bIns="91425" anchor="t" anchorCtr="0"/>
          <a:lstStyle>
            <a:lvl1pPr marL="360354" marR="0" lvl="0" indent="-360354"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78347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hart">
    <p:spTree>
      <p:nvGrpSpPr>
        <p:cNvPr id="1" name="Shape 123"/>
        <p:cNvGrpSpPr/>
        <p:nvPr/>
      </p:nvGrpSpPr>
      <p:grpSpPr>
        <a:xfrm>
          <a:off x="0" y="0"/>
          <a:ext cx="0" cy="0"/>
          <a:chOff x="0" y="0"/>
          <a:chExt cx="0" cy="0"/>
        </a:xfrm>
      </p:grpSpPr>
      <p:pic>
        <p:nvPicPr>
          <p:cNvPr id="124" name="Shape 124" descr="PPT_red_03.jpg"/>
          <p:cNvPicPr preferRelativeResize="0"/>
          <p:nvPr/>
        </p:nvPicPr>
        <p:blipFill rotWithShape="1">
          <a:blip r:embed="rId2" cstate="print">
            <a:alphaModFix/>
          </a:blip>
          <a:srcRect/>
          <a:stretch/>
        </p:blipFill>
        <p:spPr>
          <a:xfrm>
            <a:off x="9681" y="4"/>
            <a:ext cx="9124639" cy="6845151"/>
          </a:xfrm>
          <a:prstGeom prst="rect">
            <a:avLst/>
          </a:prstGeom>
          <a:noFill/>
          <a:ln>
            <a:noFill/>
          </a:ln>
        </p:spPr>
      </p:pic>
      <p:sp>
        <p:nvSpPr>
          <p:cNvPr id="125" name="Shape 125"/>
          <p:cNvSpPr txBox="1">
            <a:spLocks noGrp="1"/>
          </p:cNvSpPr>
          <p:nvPr>
            <p:ph type="title"/>
          </p:nvPr>
        </p:nvSpPr>
        <p:spPr>
          <a:xfrm>
            <a:off x="628652" y="365128"/>
            <a:ext cx="5027083"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127" name="Shape 127"/>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8" name="Shape 128"/>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
        <p:nvSpPr>
          <p:cNvPr id="129" name="Shape 129"/>
          <p:cNvSpPr>
            <a:spLocks noGrp="1"/>
          </p:cNvSpPr>
          <p:nvPr>
            <p:ph type="chart" idx="2"/>
          </p:nvPr>
        </p:nvSpPr>
        <p:spPr>
          <a:xfrm>
            <a:off x="638354" y="1820172"/>
            <a:ext cx="7867290" cy="4382218"/>
          </a:xfrm>
          <a:prstGeom prst="rect">
            <a:avLst/>
          </a:prstGeom>
          <a:noFill/>
          <a:ln>
            <a:noFill/>
          </a:ln>
        </p:spPr>
        <p:txBody>
          <a:bodyPr wrap="square" lIns="91425" tIns="91425" rIns="91425" bIns="91425" anchor="t" anchorCtr="0"/>
          <a:lstStyle>
            <a:lvl1pPr marL="360354" marR="0" lvl="0" indent="-360354"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25040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pic>
        <p:nvPicPr>
          <p:cNvPr id="9" name="Picture 2" descr="PPT_red_01.jpg"/>
          <p:cNvPicPr>
            <a:picLocks noChangeAspect="1"/>
          </p:cNvPicPr>
          <p:nvPr userDrawn="1"/>
        </p:nvPicPr>
        <p:blipFill>
          <a:blip r:embed="rId2" cstate="print"/>
          <a:stretch>
            <a:fillRect/>
          </a:stretch>
        </p:blipFill>
        <p:spPr bwMode="auto">
          <a:xfrm>
            <a:off x="1"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98765" y="1817425"/>
            <a:ext cx="7385710" cy="795146"/>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98765" y="2682824"/>
            <a:ext cx="6919884" cy="939153"/>
          </a:xfrm>
        </p:spPr>
        <p:txBody>
          <a:bodyPr>
            <a:no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Subtitle</a:t>
            </a:r>
            <a:endParaRPr lang="en-US" dirty="0"/>
          </a:p>
        </p:txBody>
      </p:sp>
      <p:sp>
        <p:nvSpPr>
          <p:cNvPr id="10" name="Content Placeholder 9"/>
          <p:cNvSpPr>
            <a:spLocks noGrp="1"/>
          </p:cNvSpPr>
          <p:nvPr>
            <p:ph sz="quarter" idx="13" hasCustomPrompt="1"/>
          </p:nvPr>
        </p:nvSpPr>
        <p:spPr>
          <a:xfrm>
            <a:off x="628649" y="5580067"/>
            <a:ext cx="4129617" cy="312737"/>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NZ" sz="1800" dirty="0" smtClean="0">
                <a:latin typeface="Arial" panose="020B0604020202020204" pitchFamily="34" charset="0"/>
                <a:cs typeface="Arial" panose="020B0604020202020204" pitchFamily="34" charset="0"/>
              </a:rPr>
              <a:t>Author/s</a:t>
            </a:r>
            <a:endParaRPr lang="en-NZ" dirty="0"/>
          </a:p>
        </p:txBody>
      </p:sp>
    </p:spTree>
    <p:extLst>
      <p:ext uri="{BB962C8B-B14F-4D97-AF65-F5344CB8AC3E}">
        <p14:creationId xmlns:p14="http://schemas.microsoft.com/office/powerpoint/2010/main" val="7426404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break 2">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934974" y="3209028"/>
            <a:ext cx="3088257" cy="1112809"/>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28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37" name="Shape 137" descr="Movie-screen.jpg"/>
          <p:cNvPicPr preferRelativeResize="0"/>
          <p:nvPr/>
        </p:nvPicPr>
        <p:blipFill rotWithShape="1">
          <a:blip r:embed="rId2" cstate="print">
            <a:alphaModFix/>
          </a:blip>
          <a:srcRect/>
          <a:stretch/>
        </p:blipFill>
        <p:spPr>
          <a:xfrm>
            <a:off x="0" y="0"/>
            <a:ext cx="9144000" cy="6858000"/>
          </a:xfrm>
          <a:prstGeom prst="rect">
            <a:avLst/>
          </a:prstGeom>
          <a:noFill/>
          <a:ln>
            <a:noFill/>
          </a:ln>
        </p:spPr>
      </p:pic>
      <p:pic>
        <p:nvPicPr>
          <p:cNvPr id="138" name="Shape 138" descr="top of picture1.png"/>
          <p:cNvPicPr preferRelativeResize="0"/>
          <p:nvPr/>
        </p:nvPicPr>
        <p:blipFill rotWithShape="1">
          <a:blip r:embed="rId3" cstate="print">
            <a:alphaModFix/>
          </a:blip>
          <a:srcRect/>
          <a:stretch/>
        </p:blipFill>
        <p:spPr>
          <a:xfrm>
            <a:off x="-4463" y="0"/>
            <a:ext cx="9148464" cy="6858000"/>
          </a:xfrm>
          <a:prstGeom prst="rect">
            <a:avLst/>
          </a:prstGeom>
          <a:noFill/>
          <a:ln>
            <a:noFill/>
          </a:ln>
        </p:spPr>
      </p:pic>
    </p:spTree>
    <p:extLst>
      <p:ext uri="{BB962C8B-B14F-4D97-AF65-F5344CB8AC3E}">
        <p14:creationId xmlns:p14="http://schemas.microsoft.com/office/powerpoint/2010/main" val="285433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break">
    <p:bg>
      <p:bgPr>
        <a:solidFill>
          <a:schemeClr val="dk2"/>
        </a:solidFill>
        <a:effectLst/>
      </p:bgPr>
    </p:bg>
    <p:spTree>
      <p:nvGrpSpPr>
        <p:cNvPr id="1" name="Shape 139"/>
        <p:cNvGrpSpPr/>
        <p:nvPr/>
      </p:nvGrpSpPr>
      <p:grpSpPr>
        <a:xfrm>
          <a:off x="0" y="0"/>
          <a:ext cx="0" cy="0"/>
          <a:chOff x="0" y="0"/>
          <a:chExt cx="0" cy="0"/>
        </a:xfrm>
      </p:grpSpPr>
      <p:pic>
        <p:nvPicPr>
          <p:cNvPr id="140" name="Shape 140" descr="PPT_red_04.jpg"/>
          <p:cNvPicPr preferRelativeResize="0"/>
          <p:nvPr/>
        </p:nvPicPr>
        <p:blipFill rotWithShape="1">
          <a:blip r:embed="rId2" cstate="print">
            <a:alphaModFix/>
          </a:blip>
          <a:srcRect/>
          <a:stretch/>
        </p:blipFill>
        <p:spPr>
          <a:xfrm>
            <a:off x="6338" y="4"/>
            <a:ext cx="9131325" cy="6845151"/>
          </a:xfrm>
          <a:prstGeom prst="rect">
            <a:avLst/>
          </a:prstGeom>
          <a:noFill/>
          <a:ln>
            <a:noFill/>
          </a:ln>
        </p:spPr>
      </p:pic>
      <p:sp>
        <p:nvSpPr>
          <p:cNvPr id="141" name="Shape 141"/>
          <p:cNvSpPr txBox="1">
            <a:spLocks noGrp="1"/>
          </p:cNvSpPr>
          <p:nvPr>
            <p:ph type="title"/>
          </p:nvPr>
        </p:nvSpPr>
        <p:spPr>
          <a:xfrm>
            <a:off x="5934974" y="3209028"/>
            <a:ext cx="3088257" cy="1112809"/>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Arial"/>
              <a:buNone/>
              <a:defRPr sz="28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12747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Shape 142"/>
        <p:cNvGrpSpPr/>
        <p:nvPr/>
      </p:nvGrpSpPr>
      <p:grpSpPr>
        <a:xfrm>
          <a:off x="0" y="0"/>
          <a:ext cx="0" cy="0"/>
          <a:chOff x="0" y="0"/>
          <a:chExt cx="0" cy="0"/>
        </a:xfrm>
      </p:grpSpPr>
      <p:pic>
        <p:nvPicPr>
          <p:cNvPr id="143" name="Shape 143" descr="PPT_red_03.jpg"/>
          <p:cNvPicPr preferRelativeResize="0"/>
          <p:nvPr/>
        </p:nvPicPr>
        <p:blipFill rotWithShape="1">
          <a:blip r:embed="rId2" cstate="print">
            <a:alphaModFix/>
          </a:blip>
          <a:srcRect/>
          <a:stretch/>
        </p:blipFill>
        <p:spPr>
          <a:xfrm>
            <a:off x="19730" y="-5286"/>
            <a:ext cx="9124639" cy="6845151"/>
          </a:xfrm>
          <a:prstGeom prst="rect">
            <a:avLst/>
          </a:prstGeom>
          <a:noFill/>
          <a:ln>
            <a:noFill/>
          </a:ln>
        </p:spPr>
      </p:pic>
      <p:sp>
        <p:nvSpPr>
          <p:cNvPr id="144" name="Shape 144"/>
          <p:cNvSpPr>
            <a:spLocks noGrp="1"/>
          </p:cNvSpPr>
          <p:nvPr>
            <p:ph type="pic" idx="2"/>
          </p:nvPr>
        </p:nvSpPr>
        <p:spPr>
          <a:xfrm>
            <a:off x="5295900" y="1911350"/>
            <a:ext cx="3219450" cy="4322762"/>
          </a:xfrm>
          <a:prstGeom prst="rect">
            <a:avLst/>
          </a:prstGeom>
          <a:noFill/>
          <a:ln>
            <a:noFill/>
          </a:ln>
        </p:spPr>
        <p:txBody>
          <a:bodyPr wrap="square" lIns="91425" tIns="91425" rIns="91425" bIns="91425" anchor="t" anchorCtr="0"/>
          <a:lstStyle>
            <a:lvl1pPr marL="360354" marR="0" lvl="0" indent="-360354"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5" name="Shape 145"/>
          <p:cNvSpPr txBox="1">
            <a:spLocks noGrp="1"/>
          </p:cNvSpPr>
          <p:nvPr>
            <p:ph type="title"/>
          </p:nvPr>
        </p:nvSpPr>
        <p:spPr>
          <a:xfrm>
            <a:off x="628652" y="365128"/>
            <a:ext cx="6807319" cy="103187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6" name="Shape 146"/>
          <p:cNvSpPr txBox="1">
            <a:spLocks noGrp="1"/>
          </p:cNvSpPr>
          <p:nvPr>
            <p:ph type="body" idx="1"/>
          </p:nvPr>
        </p:nvSpPr>
        <p:spPr>
          <a:xfrm>
            <a:off x="628650" y="1916113"/>
            <a:ext cx="4569882" cy="4319586"/>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A6EBB"/>
              </a:buClr>
              <a:buFont typeface="Arial"/>
              <a:buNone/>
              <a:defRPr sz="2000" b="0" i="0" u="none" strike="noStrike" cap="none">
                <a:solidFill>
                  <a:schemeClr val="dk1"/>
                </a:solidFill>
                <a:latin typeface="Arial"/>
                <a:ea typeface="Arial"/>
                <a:cs typeface="Arial"/>
                <a:sym typeface="Arial"/>
              </a:defRPr>
            </a:lvl1pPr>
            <a:lvl2pPr marL="804843" marR="0" lvl="1" indent="-22065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57" marR="0" lvl="2" indent="-217481"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45" marR="0" lvl="3" indent="-204783"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771" marR="0" lvl="4" indent="-200020"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7" name="Shape 147"/>
          <p:cNvSpPr txBox="1">
            <a:spLocks noGrp="1"/>
          </p:cNvSpPr>
          <p:nvPr>
            <p:ph type="sldNum" idx="12"/>
          </p:nvPr>
        </p:nvSpPr>
        <p:spPr>
          <a:xfrm>
            <a:off x="605654" y="6480042"/>
            <a:ext cx="791827" cy="182344"/>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NZ" sz="1200" b="1">
                <a:solidFill>
                  <a:srgbClr val="2A6EBB"/>
                </a:solidFill>
              </a:rPr>
              <a:pPr>
                <a:buSzPct val="25000"/>
              </a:pPr>
              <a:t>‹#›</a:t>
            </a:fld>
            <a:endParaRPr lang="en-NZ" sz="1200" b="1">
              <a:solidFill>
                <a:srgbClr val="2A6EBB"/>
              </a:solidFill>
            </a:endParaRPr>
          </a:p>
        </p:txBody>
      </p:sp>
      <p:sp>
        <p:nvSpPr>
          <p:cNvPr id="148" name="Shape 148"/>
          <p:cNvSpPr txBox="1">
            <a:spLocks noGrp="1"/>
          </p:cNvSpPr>
          <p:nvPr>
            <p:ph type="ftr" idx="11"/>
          </p:nvPr>
        </p:nvSpPr>
        <p:spPr>
          <a:xfrm>
            <a:off x="1335068" y="6480046"/>
            <a:ext cx="3633749" cy="17810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2A6EBB"/>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9" name="Shape 149"/>
          <p:cNvSpPr txBox="1"/>
          <p:nvPr/>
        </p:nvSpPr>
        <p:spPr>
          <a:xfrm>
            <a:off x="6504319" y="6436912"/>
            <a:ext cx="2078966" cy="276998"/>
          </a:xfrm>
          <a:prstGeom prst="rect">
            <a:avLst/>
          </a:prstGeom>
          <a:noFill/>
          <a:ln>
            <a:noFill/>
          </a:ln>
        </p:spPr>
        <p:txBody>
          <a:bodyPr wrap="square" lIns="91425" tIns="45700" rIns="91425" bIns="45700" anchor="t" anchorCtr="0">
            <a:noAutofit/>
          </a:bodyPr>
          <a:lstStyle/>
          <a:p>
            <a:pPr algn="r">
              <a:buSzPct val="25000"/>
            </a:pPr>
            <a:r>
              <a:rPr lang="en-NZ" sz="1200" kern="0">
                <a:solidFill>
                  <a:srgbClr val="2A6EBB"/>
                </a:solidFill>
                <a:ea typeface="Arial"/>
                <a:cs typeface="Arial"/>
                <a:sym typeface="Arial"/>
              </a:rPr>
              <a:t>education.govt.nz</a:t>
            </a:r>
          </a:p>
        </p:txBody>
      </p:sp>
    </p:spTree>
    <p:extLst>
      <p:ext uri="{BB962C8B-B14F-4D97-AF65-F5344CB8AC3E}">
        <p14:creationId xmlns:p14="http://schemas.microsoft.com/office/powerpoint/2010/main" val="1468723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End Slide">
    <p:bg>
      <p:bgPr>
        <a:solidFill>
          <a:schemeClr val="dk2"/>
        </a:solidFill>
        <a:effectLst/>
      </p:bgPr>
    </p:bg>
    <p:spTree>
      <p:nvGrpSpPr>
        <p:cNvPr id="1" name="Shape 150"/>
        <p:cNvGrpSpPr/>
        <p:nvPr/>
      </p:nvGrpSpPr>
      <p:grpSpPr>
        <a:xfrm>
          <a:off x="0" y="0"/>
          <a:ext cx="0" cy="0"/>
          <a:chOff x="0" y="0"/>
          <a:chExt cx="0" cy="0"/>
        </a:xfrm>
      </p:grpSpPr>
      <p:pic>
        <p:nvPicPr>
          <p:cNvPr id="151" name="Shape 151" descr="Slide_red_05.jpg"/>
          <p:cNvPicPr preferRelativeResize="0"/>
          <p:nvPr/>
        </p:nvPicPr>
        <p:blipFill rotWithShape="1">
          <a:blip r:embed="rId2" cstate="print">
            <a:alphaModFix/>
          </a:blip>
          <a:srcRect/>
          <a:stretch/>
        </p:blipFill>
        <p:spPr>
          <a:xfrm>
            <a:off x="14132" y="4"/>
            <a:ext cx="9115739" cy="6845151"/>
          </a:xfrm>
          <a:prstGeom prst="rect">
            <a:avLst/>
          </a:prstGeom>
          <a:noFill/>
          <a:ln>
            <a:noFill/>
          </a:ln>
        </p:spPr>
      </p:pic>
    </p:spTree>
    <p:extLst>
      <p:ext uri="{BB962C8B-B14F-4D97-AF65-F5344CB8AC3E}">
        <p14:creationId xmlns:p14="http://schemas.microsoft.com/office/powerpoint/2010/main" val="359632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4"/>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1"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2"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3" y="6480046"/>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51" y="1928815"/>
            <a:ext cx="7826581" cy="4295775"/>
          </a:xfrm>
        </p:spPr>
        <p:txBody>
          <a:bodyPr/>
          <a:lstStyle>
            <a:lvl1pPr>
              <a:defRPr/>
            </a:lvl1pPr>
          </a:lstStyle>
          <a:p>
            <a:pPr lvl="0"/>
            <a:r>
              <a:rPr lang="en-US" dirty="0" smtClean="0"/>
              <a:t>Bullet List</a:t>
            </a:r>
          </a:p>
          <a:p>
            <a:pPr lvl="0"/>
            <a:r>
              <a:rPr lang="en-US" dirty="0" smtClean="0"/>
              <a:t>Bullet List</a:t>
            </a:r>
          </a:p>
          <a:p>
            <a:pPr lvl="0"/>
            <a:r>
              <a:rPr lang="en-US" dirty="0" smtClean="0"/>
              <a:t>Bullet List</a:t>
            </a:r>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67337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4" name="Chart Placeholder 13"/>
          <p:cNvSpPr>
            <a:spLocks noGrp="1"/>
          </p:cNvSpPr>
          <p:nvPr>
            <p:ph type="chart" sz="quarter" idx="13"/>
          </p:nvPr>
        </p:nvSpPr>
        <p:spPr>
          <a:xfrm>
            <a:off x="4794559" y="1897811"/>
            <a:ext cx="3692285" cy="4067296"/>
          </a:xfrm>
        </p:spPr>
        <p:txBody>
          <a:bodyPr/>
          <a:lstStyle>
            <a:lvl1pPr>
              <a:buNone/>
              <a:defRPr/>
            </a:lvl1pPr>
          </a:lstStyle>
          <a:p>
            <a:r>
              <a:rPr lang="en-US" dirty="0" smtClean="0"/>
              <a:t>Click icon to add chart</a:t>
            </a:r>
            <a:endParaRPr lang="en-NZ" dirty="0"/>
          </a:p>
        </p:txBody>
      </p:sp>
      <p:sp>
        <p:nvSpPr>
          <p:cNvPr id="18" name="Text Placeholder 17"/>
          <p:cNvSpPr>
            <a:spLocks noGrp="1"/>
          </p:cNvSpPr>
          <p:nvPr>
            <p:ph type="body" sz="quarter" idx="14"/>
          </p:nvPr>
        </p:nvSpPr>
        <p:spPr>
          <a:xfrm>
            <a:off x="689664" y="1897815"/>
            <a:ext cx="3632200" cy="40802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4" y="1889274"/>
            <a:ext cx="3631721" cy="4062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5" name="Picture Placeholder 14"/>
          <p:cNvSpPr>
            <a:spLocks noGrp="1"/>
          </p:cNvSpPr>
          <p:nvPr>
            <p:ph type="pic" sz="quarter" idx="16"/>
          </p:nvPr>
        </p:nvSpPr>
        <p:spPr>
          <a:xfrm>
            <a:off x="4796287" y="1897066"/>
            <a:ext cx="3684138" cy="4046537"/>
          </a:xfrm>
        </p:spPr>
        <p:txBody>
          <a:bodyPr/>
          <a:lstStyle/>
          <a:p>
            <a:r>
              <a:rPr lang="en-US" dirty="0" smtClean="0"/>
              <a:t>Click icon to add picture</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4" y="1889274"/>
            <a:ext cx="3631721" cy="4062952"/>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1" name="Content Placeholder 11"/>
          <p:cNvSpPr>
            <a:spLocks noGrp="1"/>
          </p:cNvSpPr>
          <p:nvPr>
            <p:ph sz="quarter" idx="17"/>
          </p:nvPr>
        </p:nvSpPr>
        <p:spPr>
          <a:xfrm>
            <a:off x="4802038" y="1886398"/>
            <a:ext cx="3631721" cy="4062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73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4"/>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2"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3" y="6480046"/>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8"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9" y="6436915"/>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Table Placeholder 11"/>
          <p:cNvSpPr>
            <a:spLocks noGrp="1"/>
          </p:cNvSpPr>
          <p:nvPr>
            <p:ph type="tbl" sz="quarter" idx="13"/>
          </p:nvPr>
        </p:nvSpPr>
        <p:spPr>
          <a:xfrm>
            <a:off x="638176" y="1802921"/>
            <a:ext cx="7841591" cy="4399442"/>
          </a:xfrm>
        </p:spPr>
        <p:txBody>
          <a:bodyPr/>
          <a:lstStyle>
            <a:lvl1pPr>
              <a:buNone/>
              <a:defRPr/>
            </a:lvl1pPr>
          </a:lstStyle>
          <a:p>
            <a:r>
              <a:rPr lang="en-US" dirty="0" smtClean="0"/>
              <a:t>Click icon to add table</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14/09/2018</a:t>
            </a:fld>
            <a:endParaRPr lang="en-NZ"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dirty="0"/>
          </a:p>
        </p:txBody>
      </p:sp>
    </p:spTree>
    <p:extLst>
      <p:ext uri="{BB962C8B-B14F-4D97-AF65-F5344CB8AC3E}">
        <p14:creationId xmlns:p14="http://schemas.microsoft.com/office/powerpoint/2010/main" val="1122705367"/>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3" r:id="rId3"/>
    <p:sldLayoutId id="2147483662" r:id="rId4"/>
    <p:sldLayoutId id="2147483674" r:id="rId5"/>
    <p:sldLayoutId id="2147483679" r:id="rId6"/>
    <p:sldLayoutId id="2147483681" r:id="rId7"/>
    <p:sldLayoutId id="2147483683" r:id="rId8"/>
    <p:sldLayoutId id="2147483680" r:id="rId9"/>
    <p:sldLayoutId id="2147483682" r:id="rId10"/>
    <p:sldLayoutId id="2147483684" r:id="rId11"/>
    <p:sldLayoutId id="2147483675" r:id="rId12"/>
    <p:sldLayoutId id="2147483705" r:id="rId13"/>
    <p:sldLayoutId id="2147483677" r:id="rId14"/>
    <p:sldLayoutId id="2147483676" r:id="rId15"/>
    <p:sldLayoutId id="2147483686" r:id="rId16"/>
    <p:sldLayoutId id="2147483687" r:id="rId17"/>
    <p:sldLayoutId id="2147483661" r:id="rId18"/>
    <p:sldLayoutId id="2147483706" r:id="rId19"/>
    <p:sldLayoutId id="2147483707" r:id="rId20"/>
  </p:sldLayoutIdLst>
  <p:hf hdr="0" ftr="0"/>
  <p:txStyles>
    <p:titleStyle>
      <a:lvl1pPr algn="l" defTabSz="914377" rtl="0" eaLnBrk="1" latinLnBrk="0" hangingPunct="1">
        <a:lnSpc>
          <a:spcPct val="90000"/>
        </a:lnSpc>
        <a:spcBef>
          <a:spcPct val="0"/>
        </a:spcBef>
        <a:buNone/>
        <a:defRPr sz="3600" b="1" kern="1200">
          <a:solidFill>
            <a:srgbClr val="2A6EBB"/>
          </a:solidFill>
          <a:latin typeface="Arial" panose="020B0604020202020204" pitchFamily="34" charset="0"/>
          <a:ea typeface="+mj-ea"/>
          <a:cs typeface="Arial" panose="020B0604020202020204" pitchFamily="34" charset="0"/>
        </a:defRPr>
      </a:lvl1pPr>
    </p:titleStyle>
    <p:bodyStyle>
      <a:lvl1pPr marL="360354" indent="-360354" algn="l" defTabSz="914377" rtl="0" eaLnBrk="1" latinLnBrk="0" hangingPunct="1">
        <a:lnSpc>
          <a:spcPct val="90000"/>
        </a:lnSpc>
        <a:spcBef>
          <a:spcPts val="10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43" indent="-347654" algn="l" defTabSz="914377"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57" indent="-344479" algn="l" defTabSz="914377"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45" indent="-331780" algn="l" defTabSz="914377"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771" indent="-327017" algn="l" defTabSz="914377"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2A6EBB"/>
              </a:buClr>
              <a:buFont typeface="Arial"/>
              <a:buNone/>
              <a:defRPr sz="3600" b="1" i="0" u="none" strike="noStrike" cap="none">
                <a:solidFill>
                  <a:srgbClr val="2A6EBB"/>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360363" marR="0" lvl="0" indent="-233363" algn="l" rtl="0">
              <a:lnSpc>
                <a:spcPct val="90000"/>
              </a:lnSpc>
              <a:spcBef>
                <a:spcPts val="1000"/>
              </a:spcBef>
              <a:buClr>
                <a:srgbClr val="2A6EBB"/>
              </a:buClr>
              <a:buSzPct val="100000"/>
              <a:buFont typeface="Arial"/>
              <a:buChar char="•"/>
              <a:defRPr sz="2000" b="0" i="0" u="none" strike="noStrike" cap="none">
                <a:solidFill>
                  <a:schemeClr val="dk1"/>
                </a:solidFill>
                <a:latin typeface="Arial"/>
                <a:ea typeface="Arial"/>
                <a:cs typeface="Arial"/>
                <a:sym typeface="Arial"/>
              </a:defRPr>
            </a:lvl1pPr>
            <a:lvl2pPr marL="804863" marR="0" lvl="1" indent="-220662"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2pPr>
            <a:lvl3pPr marL="1258888" marR="0" lvl="2" indent="-217487"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3pPr>
            <a:lvl4pPr marL="1703388" marR="0" lvl="3" indent="-204788"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4pPr>
            <a:lvl5pPr marL="2155825" marR="0" lvl="4" indent="-200025" algn="l" rtl="0">
              <a:lnSpc>
                <a:spcPct val="90000"/>
              </a:lnSpc>
              <a:spcBef>
                <a:spcPts val="500"/>
              </a:spcBef>
              <a:buClr>
                <a:srgbClr val="2A6EBB"/>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628650" y="6356355"/>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p>
        </p:txBody>
      </p:sp>
      <p:sp>
        <p:nvSpPr>
          <p:cNvPr id="29" name="Shape 29"/>
          <p:cNvSpPr txBox="1">
            <a:spLocks noGrp="1"/>
          </p:cNvSpPr>
          <p:nvPr>
            <p:ph type="ftr" idx="11"/>
          </p:nvPr>
        </p:nvSpPr>
        <p:spPr>
          <a:xfrm>
            <a:off x="3028952" y="6356355"/>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457189"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377"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566"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754"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5943"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131"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32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509"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p>
        </p:txBody>
      </p:sp>
      <p:sp>
        <p:nvSpPr>
          <p:cNvPr id="30" name="Shape 30"/>
          <p:cNvSpPr txBox="1">
            <a:spLocks noGrp="1"/>
          </p:cNvSpPr>
          <p:nvPr>
            <p:ph type="sldNum" idx="12"/>
          </p:nvPr>
        </p:nvSpPr>
        <p:spPr>
          <a:xfrm>
            <a:off x="6457950" y="6356355"/>
            <a:ext cx="20574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NZ" sz="1200" kern="0">
                <a:solidFill>
                  <a:srgbClr val="888888"/>
                </a:solidFill>
                <a:latin typeface="Times New Roman"/>
                <a:ea typeface="Times New Roman"/>
                <a:cs typeface="Times New Roman"/>
                <a:sym typeface="Times New Roman"/>
              </a:rPr>
              <a:pPr algn="r">
                <a:buSzPct val="25000"/>
              </a:pPr>
              <a:t>‹#›</a:t>
            </a:fld>
            <a:endParaRPr lang="en-NZ" sz="1200" kern="0">
              <a:solidFill>
                <a:srgbClr val="888888"/>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65290030"/>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94" r:id="rId5"/>
    <p:sldLayoutId id="2147483695" r:id="rId6"/>
    <p:sldLayoutId id="2147483696" r:id="rId7"/>
    <p:sldLayoutId id="2147483698" r:id="rId8"/>
    <p:sldLayoutId id="2147483699" r:id="rId9"/>
    <p:sldLayoutId id="2147483701" r:id="rId10"/>
    <p:sldLayoutId id="2147483702" r:id="rId11"/>
    <p:sldLayoutId id="2147483703" r:id="rId12"/>
    <p:sldLayoutId id="214748370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govt.nz/ministry-of-education/specific-initiatives/integrated-education-data-ied-programme/student-information-sharing-initiative-sisi/"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99" y="2755551"/>
            <a:ext cx="7315200" cy="779127"/>
          </a:xfrm>
        </p:spPr>
        <p:txBody>
          <a:bodyPr/>
          <a:lstStyle/>
          <a:p>
            <a:r>
              <a:rPr lang="en-NZ" dirty="0" smtClean="0"/>
              <a:t>Student Information Sharing Initiative  </a:t>
            </a:r>
            <a:endParaRPr lang="en-NZ" dirty="0"/>
          </a:p>
        </p:txBody>
      </p:sp>
      <p:sp>
        <p:nvSpPr>
          <p:cNvPr id="3" name="Subtitle 2"/>
          <p:cNvSpPr>
            <a:spLocks noGrp="1"/>
          </p:cNvSpPr>
          <p:nvPr>
            <p:ph type="subTitle" idx="1"/>
          </p:nvPr>
        </p:nvSpPr>
        <p:spPr>
          <a:xfrm>
            <a:off x="513149" y="3668447"/>
            <a:ext cx="7167813" cy="914400"/>
          </a:xfrm>
        </p:spPr>
        <p:txBody>
          <a:bodyPr/>
          <a:lstStyle/>
          <a:p>
            <a:r>
              <a:rPr lang="en-NZ" dirty="0" smtClean="0"/>
              <a:t>Presentation to RTLB </a:t>
            </a:r>
          </a:p>
          <a:p>
            <a:endParaRPr lang="en-NZ" dirty="0" smtClean="0"/>
          </a:p>
          <a:p>
            <a:r>
              <a:rPr lang="en-NZ" dirty="0" smtClean="0"/>
              <a:t>13 September  2018 </a:t>
            </a:r>
            <a:endParaRPr lang="en-NZ" dirty="0"/>
          </a:p>
        </p:txBody>
      </p:sp>
    </p:spTree>
    <p:extLst>
      <p:ext uri="{BB962C8B-B14F-4D97-AF65-F5344CB8AC3E}">
        <p14:creationId xmlns:p14="http://schemas.microsoft.com/office/powerpoint/2010/main" val="361248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School engagement for detailed requirements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10</a:t>
            </a:fld>
            <a:endParaRPr lang="en-NZ" dirty="0"/>
          </a:p>
        </p:txBody>
      </p:sp>
      <p:sp>
        <p:nvSpPr>
          <p:cNvPr id="4" name="Text Placeholder 3"/>
          <p:cNvSpPr>
            <a:spLocks noGrp="1"/>
          </p:cNvSpPr>
          <p:nvPr>
            <p:ph type="body" sz="quarter" idx="13"/>
          </p:nvPr>
        </p:nvSpPr>
        <p:spPr>
          <a:xfrm>
            <a:off x="628652" y="1685830"/>
            <a:ext cx="7826581" cy="4295775"/>
          </a:xfrm>
        </p:spPr>
        <p:txBody>
          <a:bodyPr>
            <a:normAutofit fontScale="77500" lnSpcReduction="20000"/>
          </a:bodyPr>
          <a:lstStyle/>
          <a:p>
            <a:r>
              <a:rPr lang="en-NZ" dirty="0" smtClean="0"/>
              <a:t>Journey mapping workshops held in Term 3:</a:t>
            </a:r>
          </a:p>
          <a:p>
            <a:pPr lvl="1">
              <a:buFont typeface="Arial" panose="020B0604020202020204" pitchFamily="34" charset="0"/>
              <a:buChar char="-"/>
            </a:pPr>
            <a:r>
              <a:rPr lang="en-NZ" dirty="0" smtClean="0"/>
              <a:t>Collective view – Auckland</a:t>
            </a:r>
          </a:p>
          <a:p>
            <a:pPr lvl="1">
              <a:buFont typeface="Arial" panose="020B0604020202020204" pitchFamily="34" charset="0"/>
              <a:buChar char="-"/>
            </a:pPr>
            <a:r>
              <a:rPr lang="en-NZ" dirty="0" smtClean="0"/>
              <a:t>Administration – Dunedin</a:t>
            </a:r>
          </a:p>
          <a:p>
            <a:pPr lvl="1">
              <a:buFont typeface="Arial" panose="020B0604020202020204" pitchFamily="34" charset="0"/>
              <a:buChar char="-"/>
            </a:pPr>
            <a:r>
              <a:rPr lang="en-NZ" dirty="0" smtClean="0"/>
              <a:t>Teaching and Learning – Auckland</a:t>
            </a:r>
          </a:p>
          <a:p>
            <a:pPr lvl="1">
              <a:buFont typeface="Arial" panose="020B0604020202020204" pitchFamily="34" charset="0"/>
              <a:buChar char="-"/>
            </a:pPr>
            <a:r>
              <a:rPr lang="en-NZ" dirty="0" smtClean="0"/>
              <a:t>Management and Governance – Christchurch</a:t>
            </a:r>
          </a:p>
          <a:p>
            <a:pPr lvl="1">
              <a:buFont typeface="Arial" panose="020B0604020202020204" pitchFamily="34" charset="0"/>
              <a:buChar char="-"/>
            </a:pPr>
            <a:r>
              <a:rPr lang="en-NZ" dirty="0" smtClean="0"/>
              <a:t>Pastoral and Frontline Social Sector  – Whakatane</a:t>
            </a:r>
          </a:p>
          <a:p>
            <a:pPr lvl="1">
              <a:buFont typeface="Arial" panose="020B0604020202020204" pitchFamily="34" charset="0"/>
              <a:buChar char="-"/>
            </a:pPr>
            <a:r>
              <a:rPr lang="en-NZ" dirty="0" smtClean="0"/>
              <a:t>Parents and Learners – </a:t>
            </a:r>
            <a:r>
              <a:rPr lang="en-NZ" dirty="0" err="1" smtClean="0"/>
              <a:t>Gisborne</a:t>
            </a:r>
            <a:r>
              <a:rPr lang="en-NZ" dirty="0" smtClean="0"/>
              <a:t>/Wellington </a:t>
            </a:r>
          </a:p>
          <a:p>
            <a:pPr lvl="1">
              <a:buFont typeface="Arial" panose="020B0604020202020204" pitchFamily="34" charset="0"/>
              <a:buChar char="-"/>
            </a:pPr>
            <a:r>
              <a:rPr lang="en-NZ" dirty="0" smtClean="0"/>
              <a:t>Maori Medium – Hamilton</a:t>
            </a:r>
          </a:p>
          <a:p>
            <a:r>
              <a:rPr lang="en-NZ" dirty="0" smtClean="0"/>
              <a:t>21 interviews:</a:t>
            </a:r>
          </a:p>
          <a:p>
            <a:pPr lvl="1">
              <a:buFont typeface="Arial" panose="020B0604020202020204" pitchFamily="34" charset="0"/>
              <a:buChar char="-"/>
            </a:pPr>
            <a:r>
              <a:rPr lang="en-NZ" dirty="0" smtClean="0"/>
              <a:t>Special character school (Islamic), no SMS, cross Kāhui Ako teacher, Attendance </a:t>
            </a:r>
            <a:r>
              <a:rPr lang="en-NZ" dirty="0"/>
              <a:t>S</a:t>
            </a:r>
            <a:r>
              <a:rPr lang="en-NZ" dirty="0" smtClean="0"/>
              <a:t>ervice, Board of Trustees representative, concurrent enrolment, health school, home schooling, privacy officer, </a:t>
            </a:r>
            <a:r>
              <a:rPr lang="en-NZ" dirty="0" err="1" smtClean="0"/>
              <a:t>Oranga</a:t>
            </a:r>
            <a:r>
              <a:rPr lang="en-NZ" dirty="0" smtClean="0"/>
              <a:t> </a:t>
            </a:r>
            <a:r>
              <a:rPr lang="en-NZ" dirty="0" err="1" smtClean="0"/>
              <a:t>Tamariki</a:t>
            </a:r>
            <a:r>
              <a:rPr lang="en-NZ" dirty="0" smtClean="0"/>
              <a:t> social worker.</a:t>
            </a:r>
          </a:p>
          <a:p>
            <a:r>
              <a:rPr lang="en-NZ" dirty="0"/>
              <a:t>C</a:t>
            </a:r>
            <a:r>
              <a:rPr lang="en-NZ" dirty="0" smtClean="0"/>
              <a:t>o-design workshops in Auckland and </a:t>
            </a:r>
            <a:r>
              <a:rPr lang="en-NZ" dirty="0" err="1" smtClean="0"/>
              <a:t>Whakatane</a:t>
            </a:r>
            <a:r>
              <a:rPr lang="en-NZ" dirty="0"/>
              <a:t>.</a:t>
            </a:r>
            <a:endParaRPr lang="en-NZ" dirty="0" smtClean="0"/>
          </a:p>
          <a:p>
            <a:r>
              <a:rPr lang="en-NZ" dirty="0" smtClean="0"/>
              <a:t>Testing in Auckland, Thames and with principals/deputy principals from the SISI English Medium working group.</a:t>
            </a:r>
          </a:p>
          <a:p>
            <a:r>
              <a:rPr lang="en-NZ" dirty="0"/>
              <a:t>Over 2200 responses </a:t>
            </a:r>
            <a:r>
              <a:rPr lang="en-NZ" dirty="0" smtClean="0"/>
              <a:t>to </a:t>
            </a:r>
            <a:r>
              <a:rPr lang="en-NZ" dirty="0"/>
              <a:t>a survey to collect feedback and </a:t>
            </a:r>
            <a:r>
              <a:rPr lang="en-NZ" dirty="0" smtClean="0"/>
              <a:t>information from schools/</a:t>
            </a:r>
            <a:r>
              <a:rPr lang="en-NZ" dirty="0" err="1" smtClean="0"/>
              <a:t>kura</a:t>
            </a:r>
            <a:r>
              <a:rPr lang="en-NZ" dirty="0" smtClean="0"/>
              <a:t> on </a:t>
            </a:r>
            <a:r>
              <a:rPr lang="en-NZ" dirty="0"/>
              <a:t>a number of aspects of </a:t>
            </a:r>
            <a:r>
              <a:rPr lang="en-NZ" dirty="0" smtClean="0"/>
              <a:t>SISI.</a:t>
            </a:r>
            <a:endParaRPr lang="en-NZ" dirty="0"/>
          </a:p>
        </p:txBody>
      </p:sp>
    </p:spTree>
    <p:extLst>
      <p:ext uri="{BB962C8B-B14F-4D97-AF65-F5344CB8AC3E}">
        <p14:creationId xmlns:p14="http://schemas.microsoft.com/office/powerpoint/2010/main" val="1013381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1" y="365130"/>
            <a:ext cx="6320791" cy="1031873"/>
          </a:xfrm>
        </p:spPr>
        <p:txBody>
          <a:bodyPr/>
          <a:lstStyle/>
          <a:p>
            <a:r>
              <a:rPr lang="en-NZ" dirty="0" smtClean="0"/>
              <a:t>The information that should travel with a learner</a:t>
            </a:r>
            <a:endParaRPr lang="en-NZ" dirty="0"/>
          </a:p>
        </p:txBody>
      </p:sp>
      <p:graphicFrame>
        <p:nvGraphicFramePr>
          <p:cNvPr id="7" name="Diagram 6"/>
          <p:cNvGraphicFramePr/>
          <p:nvPr>
            <p:extLst/>
          </p:nvPr>
        </p:nvGraphicFramePr>
        <p:xfrm>
          <a:off x="-203200" y="17424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ular Callout 7"/>
          <p:cNvSpPr/>
          <p:nvPr/>
        </p:nvSpPr>
        <p:spPr>
          <a:xfrm>
            <a:off x="5399166" y="3927409"/>
            <a:ext cx="3100553" cy="2581677"/>
          </a:xfrm>
          <a:prstGeom prst="wedgeRoundRectCallout">
            <a:avLst>
              <a:gd name="adj1" fmla="val -116403"/>
              <a:gd name="adj2" fmla="val -30879"/>
              <a:gd name="adj3" fmla="val 16667"/>
            </a:avLst>
          </a:prstGeom>
        </p:spPr>
        <p:style>
          <a:lnRef idx="2">
            <a:schemeClr val="accent6"/>
          </a:lnRef>
          <a:fillRef idx="1">
            <a:schemeClr val="lt1"/>
          </a:fillRef>
          <a:effectRef idx="0">
            <a:schemeClr val="accent6"/>
          </a:effectRef>
          <a:fontRef idx="minor">
            <a:schemeClr val="dk1"/>
          </a:fontRef>
        </p:style>
        <p:txBody>
          <a:bodyPr numCol="2" rtlCol="0" anchor="ctr"/>
          <a:lstStyle/>
          <a:p>
            <a:pPr algn="ctr"/>
            <a:r>
              <a:rPr lang="en-NZ" sz="1051" u="sng" kern="0" dirty="0">
                <a:solidFill>
                  <a:srgbClr val="000000"/>
                </a:solidFill>
                <a:sym typeface="Arial"/>
              </a:rPr>
              <a:t>Automatically and consistently share</a:t>
            </a:r>
            <a:r>
              <a:rPr lang="en-NZ" sz="1051" kern="0" dirty="0">
                <a:solidFill>
                  <a:srgbClr val="000000"/>
                </a:solidFill>
                <a:sym typeface="Arial"/>
              </a:rPr>
              <a:t>:</a:t>
            </a:r>
          </a:p>
          <a:p>
            <a:endParaRPr lang="en-NZ" sz="1051" kern="0" dirty="0">
              <a:solidFill>
                <a:srgbClr val="000000"/>
              </a:solidFill>
              <a:sym typeface="Arial"/>
            </a:endParaRPr>
          </a:p>
          <a:p>
            <a:r>
              <a:rPr lang="en-NZ" sz="1051" kern="0" dirty="0">
                <a:solidFill>
                  <a:srgbClr val="000000"/>
                </a:solidFill>
                <a:sym typeface="Arial"/>
              </a:rPr>
              <a:t>Name</a:t>
            </a:r>
          </a:p>
          <a:p>
            <a:r>
              <a:rPr lang="en-NZ" sz="1051" kern="0" dirty="0">
                <a:solidFill>
                  <a:srgbClr val="000000"/>
                </a:solidFill>
                <a:sym typeface="Arial"/>
              </a:rPr>
              <a:t>Gender</a:t>
            </a:r>
          </a:p>
          <a:p>
            <a:r>
              <a:rPr lang="en-NZ" sz="1051" kern="0" dirty="0">
                <a:solidFill>
                  <a:srgbClr val="000000"/>
                </a:solidFill>
                <a:sym typeface="Arial"/>
              </a:rPr>
              <a:t>Ethnicity</a:t>
            </a:r>
          </a:p>
          <a:p>
            <a:r>
              <a:rPr lang="en-NZ" sz="1051" kern="0" dirty="0">
                <a:solidFill>
                  <a:srgbClr val="000000"/>
                </a:solidFill>
                <a:sym typeface="Arial"/>
              </a:rPr>
              <a:t>Iwi/hapu</a:t>
            </a:r>
          </a:p>
          <a:p>
            <a:r>
              <a:rPr lang="en-NZ" sz="1051" kern="0" dirty="0">
                <a:solidFill>
                  <a:srgbClr val="000000"/>
                </a:solidFill>
                <a:sym typeface="Arial"/>
              </a:rPr>
              <a:t>Residency</a:t>
            </a:r>
          </a:p>
          <a:p>
            <a:r>
              <a:rPr lang="en-NZ" sz="1051" kern="0" dirty="0">
                <a:solidFill>
                  <a:srgbClr val="000000"/>
                </a:solidFill>
                <a:sym typeface="Arial"/>
              </a:rPr>
              <a:t>Country of birth</a:t>
            </a:r>
          </a:p>
          <a:p>
            <a:r>
              <a:rPr lang="en-NZ" sz="1051" kern="0" dirty="0">
                <a:solidFill>
                  <a:srgbClr val="000000"/>
                </a:solidFill>
                <a:sym typeface="Arial"/>
              </a:rPr>
              <a:t>Address</a:t>
            </a:r>
          </a:p>
          <a:p>
            <a:r>
              <a:rPr lang="en-NZ" sz="1051" kern="0" dirty="0">
                <a:solidFill>
                  <a:srgbClr val="000000"/>
                </a:solidFill>
                <a:sym typeface="Arial"/>
              </a:rPr>
              <a:t>Languages spoken</a:t>
            </a:r>
          </a:p>
          <a:p>
            <a:r>
              <a:rPr lang="en-NZ" sz="1051" kern="0" dirty="0">
                <a:solidFill>
                  <a:srgbClr val="000000"/>
                </a:solidFill>
                <a:sym typeface="Arial"/>
              </a:rPr>
              <a:t>Language proficiency</a:t>
            </a:r>
          </a:p>
          <a:p>
            <a:r>
              <a:rPr lang="en-NZ" sz="1051" kern="0" dirty="0">
                <a:solidFill>
                  <a:srgbClr val="000000"/>
                </a:solidFill>
                <a:sym typeface="Arial"/>
              </a:rPr>
              <a:t>Caregivers details</a:t>
            </a:r>
          </a:p>
          <a:p>
            <a:r>
              <a:rPr lang="en-NZ" sz="1051" kern="0" dirty="0">
                <a:solidFill>
                  <a:srgbClr val="000000"/>
                </a:solidFill>
                <a:sym typeface="Arial"/>
              </a:rPr>
              <a:t>Progression and achievement data</a:t>
            </a:r>
          </a:p>
          <a:p>
            <a:endParaRPr lang="en-NZ" sz="1051" kern="0" dirty="0">
              <a:solidFill>
                <a:srgbClr val="000000"/>
              </a:solidFill>
              <a:sym typeface="Arial"/>
            </a:endParaRPr>
          </a:p>
          <a:p>
            <a:endParaRPr lang="en-NZ" sz="1051" kern="0" dirty="0">
              <a:solidFill>
                <a:srgbClr val="000000"/>
              </a:solidFill>
              <a:sym typeface="Arial"/>
            </a:endParaRPr>
          </a:p>
          <a:p>
            <a:endParaRPr lang="en-NZ" sz="1051" kern="0" dirty="0">
              <a:solidFill>
                <a:srgbClr val="000000"/>
              </a:solidFill>
              <a:sym typeface="Arial"/>
            </a:endParaRPr>
          </a:p>
          <a:p>
            <a:endParaRPr lang="en-NZ" sz="1051" kern="0" dirty="0">
              <a:solidFill>
                <a:srgbClr val="000000"/>
              </a:solidFill>
              <a:sym typeface="Arial"/>
            </a:endParaRPr>
          </a:p>
          <a:p>
            <a:r>
              <a:rPr lang="en-NZ" sz="1051" kern="0" dirty="0">
                <a:solidFill>
                  <a:srgbClr val="000000"/>
                </a:solidFill>
                <a:sym typeface="Arial"/>
              </a:rPr>
              <a:t>NCEA results</a:t>
            </a:r>
          </a:p>
          <a:p>
            <a:r>
              <a:rPr lang="en-NZ" sz="1051" kern="0" dirty="0">
                <a:solidFill>
                  <a:srgbClr val="000000"/>
                </a:solidFill>
                <a:sym typeface="Arial"/>
              </a:rPr>
              <a:t>Learning support history/notes</a:t>
            </a:r>
          </a:p>
          <a:p>
            <a:r>
              <a:rPr lang="en-NZ" sz="1051" kern="0" dirty="0">
                <a:solidFill>
                  <a:srgbClr val="000000"/>
                </a:solidFill>
                <a:sym typeface="Arial"/>
              </a:rPr>
              <a:t>Special education needs support</a:t>
            </a:r>
          </a:p>
          <a:p>
            <a:endParaRPr lang="en-NZ" sz="1051" kern="0" dirty="0">
              <a:solidFill>
                <a:srgbClr val="000000"/>
              </a:solidFill>
              <a:sym typeface="Arial"/>
            </a:endParaRPr>
          </a:p>
          <a:p>
            <a:r>
              <a:rPr lang="en-NZ" sz="1051" kern="0" dirty="0">
                <a:solidFill>
                  <a:srgbClr val="000000"/>
                </a:solidFill>
                <a:sym typeface="Arial"/>
              </a:rPr>
              <a:t>[may need appropriate permissions]</a:t>
            </a:r>
          </a:p>
          <a:p>
            <a:r>
              <a:rPr lang="en-NZ" sz="1051" kern="0" dirty="0">
                <a:solidFill>
                  <a:srgbClr val="000000"/>
                </a:solidFill>
                <a:sym typeface="Arial"/>
              </a:rPr>
              <a:t>Attendance</a:t>
            </a:r>
          </a:p>
          <a:p>
            <a:r>
              <a:rPr lang="en-NZ" sz="1051" kern="0" dirty="0">
                <a:solidFill>
                  <a:srgbClr val="000000"/>
                </a:solidFill>
                <a:sym typeface="Arial"/>
              </a:rPr>
              <a:t>Stand-downs</a:t>
            </a:r>
          </a:p>
          <a:p>
            <a:r>
              <a:rPr lang="en-NZ" sz="1051" kern="0" dirty="0">
                <a:solidFill>
                  <a:srgbClr val="000000"/>
                </a:solidFill>
                <a:sym typeface="Arial"/>
              </a:rPr>
              <a:t>Suspensions</a:t>
            </a:r>
          </a:p>
          <a:p>
            <a:r>
              <a:rPr lang="en-NZ" sz="1051" kern="0" dirty="0">
                <a:solidFill>
                  <a:srgbClr val="000000"/>
                </a:solidFill>
                <a:sym typeface="Arial"/>
              </a:rPr>
              <a:t>expulsions</a:t>
            </a:r>
          </a:p>
        </p:txBody>
      </p:sp>
      <p:sp>
        <p:nvSpPr>
          <p:cNvPr id="9" name="Rounded Rectangular Callout 8"/>
          <p:cNvSpPr/>
          <p:nvPr/>
        </p:nvSpPr>
        <p:spPr>
          <a:xfrm>
            <a:off x="5309829" y="2448910"/>
            <a:ext cx="3100553" cy="1325531"/>
          </a:xfrm>
          <a:prstGeom prst="wedgeRoundRectCallout">
            <a:avLst>
              <a:gd name="adj1" fmla="val -111845"/>
              <a:gd name="adj2" fmla="val -1782"/>
              <a:gd name="adj3" fmla="val 16667"/>
            </a:avLst>
          </a:prstGeom>
        </p:spPr>
        <p:style>
          <a:lnRef idx="2">
            <a:schemeClr val="accent6"/>
          </a:lnRef>
          <a:fillRef idx="1">
            <a:schemeClr val="lt1"/>
          </a:fillRef>
          <a:effectRef idx="0">
            <a:schemeClr val="accent6"/>
          </a:effectRef>
          <a:fontRef idx="minor">
            <a:schemeClr val="dk1"/>
          </a:fontRef>
        </p:style>
        <p:txBody>
          <a:bodyPr numCol="1" rtlCol="0" anchor="ctr"/>
          <a:lstStyle/>
          <a:p>
            <a:pPr algn="ctr"/>
            <a:r>
              <a:rPr lang="en-NZ" sz="1051" u="sng" kern="0" dirty="0">
                <a:solidFill>
                  <a:srgbClr val="000000"/>
                </a:solidFill>
                <a:sym typeface="Arial"/>
              </a:rPr>
              <a:t>Consistently share with appropriate permissions</a:t>
            </a:r>
            <a:r>
              <a:rPr lang="en-NZ" sz="1051" kern="0" dirty="0">
                <a:solidFill>
                  <a:srgbClr val="000000"/>
                </a:solidFill>
                <a:sym typeface="Arial"/>
              </a:rPr>
              <a:t>:</a:t>
            </a:r>
          </a:p>
          <a:p>
            <a:endParaRPr lang="en-NZ" sz="1051" kern="0" dirty="0">
              <a:solidFill>
                <a:srgbClr val="000000"/>
              </a:solidFill>
              <a:sym typeface="Arial"/>
            </a:endParaRPr>
          </a:p>
          <a:p>
            <a:r>
              <a:rPr lang="en-NZ" sz="1051" kern="0" dirty="0">
                <a:solidFill>
                  <a:srgbClr val="000000"/>
                </a:solidFill>
                <a:sym typeface="Arial"/>
              </a:rPr>
              <a:t>Health information</a:t>
            </a:r>
          </a:p>
          <a:p>
            <a:r>
              <a:rPr lang="en-NZ" sz="1051" kern="0" dirty="0">
                <a:solidFill>
                  <a:srgbClr val="000000"/>
                </a:solidFill>
                <a:sym typeface="Arial"/>
              </a:rPr>
              <a:t>Behavioural support</a:t>
            </a:r>
          </a:p>
          <a:p>
            <a:r>
              <a:rPr lang="en-NZ" sz="1051" kern="0" dirty="0">
                <a:solidFill>
                  <a:srgbClr val="000000"/>
                </a:solidFill>
                <a:sym typeface="Arial"/>
              </a:rPr>
              <a:t>External agency involvement (e.g. youth aid)</a:t>
            </a:r>
          </a:p>
          <a:p>
            <a:r>
              <a:rPr lang="en-NZ" sz="1051" kern="0" dirty="0">
                <a:solidFill>
                  <a:srgbClr val="000000"/>
                </a:solidFill>
                <a:sym typeface="Arial"/>
              </a:rPr>
              <a:t>Oranga Tamariki information</a:t>
            </a:r>
          </a:p>
        </p:txBody>
      </p:sp>
      <p:sp>
        <p:nvSpPr>
          <p:cNvPr id="10" name="Rounded Rectangular Callout 9"/>
          <p:cNvSpPr/>
          <p:nvPr/>
        </p:nvSpPr>
        <p:spPr>
          <a:xfrm>
            <a:off x="5309827" y="970413"/>
            <a:ext cx="3100553" cy="1325531"/>
          </a:xfrm>
          <a:prstGeom prst="wedgeRoundRectCallout">
            <a:avLst>
              <a:gd name="adj1" fmla="val -114896"/>
              <a:gd name="adj2" fmla="val 46586"/>
              <a:gd name="adj3" fmla="val 16667"/>
            </a:avLst>
          </a:prstGeom>
        </p:spPr>
        <p:style>
          <a:lnRef idx="2">
            <a:schemeClr val="accent6"/>
          </a:lnRef>
          <a:fillRef idx="1">
            <a:schemeClr val="lt1"/>
          </a:fillRef>
          <a:effectRef idx="0">
            <a:schemeClr val="accent6"/>
          </a:effectRef>
          <a:fontRef idx="minor">
            <a:schemeClr val="dk1"/>
          </a:fontRef>
        </p:style>
        <p:txBody>
          <a:bodyPr numCol="1" rtlCol="0" anchor="ctr"/>
          <a:lstStyle/>
          <a:p>
            <a:pPr algn="ctr"/>
            <a:r>
              <a:rPr lang="en-NZ" sz="1051" u="sng" kern="0" dirty="0">
                <a:solidFill>
                  <a:srgbClr val="000000"/>
                </a:solidFill>
                <a:sym typeface="Arial"/>
              </a:rPr>
              <a:t>Don’t share electronically (but a direct conversation may be needed)</a:t>
            </a:r>
            <a:endParaRPr lang="en-NZ" sz="1051" kern="0" dirty="0">
              <a:solidFill>
                <a:srgbClr val="000000"/>
              </a:solidFill>
              <a:sym typeface="Arial"/>
            </a:endParaRPr>
          </a:p>
          <a:p>
            <a:endParaRPr lang="en-NZ" sz="1051" kern="0" dirty="0">
              <a:solidFill>
                <a:srgbClr val="000000"/>
              </a:solidFill>
              <a:sym typeface="Arial"/>
            </a:endParaRPr>
          </a:p>
          <a:p>
            <a:r>
              <a:rPr lang="en-NZ" sz="1051" kern="0" dirty="0">
                <a:solidFill>
                  <a:srgbClr val="000000"/>
                </a:solidFill>
                <a:sym typeface="Arial"/>
              </a:rPr>
              <a:t>Mental health</a:t>
            </a:r>
          </a:p>
          <a:p>
            <a:r>
              <a:rPr lang="en-NZ" sz="1051" kern="0" dirty="0">
                <a:solidFill>
                  <a:srgbClr val="000000"/>
                </a:solidFill>
                <a:sym typeface="Arial"/>
              </a:rPr>
              <a:t>Sexual health</a:t>
            </a:r>
          </a:p>
          <a:p>
            <a:r>
              <a:rPr lang="en-NZ" sz="1051" kern="0" dirty="0">
                <a:solidFill>
                  <a:srgbClr val="000000"/>
                </a:solidFill>
                <a:sym typeface="Arial"/>
              </a:rPr>
              <a:t>Counselling</a:t>
            </a:r>
          </a:p>
          <a:p>
            <a:r>
              <a:rPr lang="en-NZ" sz="1051" kern="0" dirty="0">
                <a:solidFill>
                  <a:srgbClr val="000000"/>
                </a:solidFill>
                <a:sym typeface="Arial"/>
              </a:rPr>
              <a:t>Existence of abuse</a:t>
            </a:r>
          </a:p>
          <a:p>
            <a:r>
              <a:rPr lang="en-NZ" sz="1051" kern="0" dirty="0">
                <a:solidFill>
                  <a:srgbClr val="000000"/>
                </a:solidFill>
                <a:sym typeface="Arial"/>
              </a:rPr>
              <a:t>Hospitalisation </a:t>
            </a:r>
          </a:p>
        </p:txBody>
      </p:sp>
    </p:spTree>
    <p:extLst>
      <p:ext uri="{BB962C8B-B14F-4D97-AF65-F5344CB8AC3E}">
        <p14:creationId xmlns:p14="http://schemas.microsoft.com/office/powerpoint/2010/main" val="123248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Journey map</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a:pPr algn="l"/>
              <a:t>12</a:t>
            </a:fld>
            <a:endParaRPr dirty="0"/>
          </a:p>
        </p:txBody>
      </p:sp>
      <p:sp>
        <p:nvSpPr>
          <p:cNvPr id="5" name="Text Placeholder 4"/>
          <p:cNvSpPr>
            <a:spLocks noGrp="1"/>
          </p:cNvSpPr>
          <p:nvPr>
            <p:ph type="body" sz="quarter" idx="13"/>
          </p:nvPr>
        </p:nvSpPr>
        <p:spPr/>
        <p:txBody>
          <a:bodyPr/>
          <a:lstStyle/>
          <a:p>
            <a:r>
              <a:rPr lang="en-NZ" dirty="0" smtClean="0"/>
              <a:t>[See wall charts]</a:t>
            </a:r>
          </a:p>
          <a:p>
            <a:r>
              <a:rPr lang="en-NZ" dirty="0" smtClean="0"/>
              <a:t>Allows us to compare/contrast the current and future states</a:t>
            </a:r>
          </a:p>
          <a:p>
            <a:r>
              <a:rPr lang="en-NZ" dirty="0" smtClean="0"/>
              <a:t>Provides a tool to socialise the findings, processes and SISI solution</a:t>
            </a:r>
            <a:endParaRPr lang="en-NZ" dirty="0"/>
          </a:p>
        </p:txBody>
      </p:sp>
    </p:spTree>
    <p:extLst>
      <p:ext uri="{BB962C8B-B14F-4D97-AF65-F5344CB8AC3E}">
        <p14:creationId xmlns:p14="http://schemas.microsoft.com/office/powerpoint/2010/main" val="52386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itle 1"/>
          <p:cNvSpPr txBox="1">
            <a:spLocks/>
          </p:cNvSpPr>
          <p:nvPr/>
        </p:nvSpPr>
        <p:spPr>
          <a:xfrm>
            <a:off x="5312233" y="5187143"/>
            <a:ext cx="3711001"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defRPr/>
            </a:pPr>
            <a:r>
              <a:rPr lang="en-NZ" b="1" dirty="0">
                <a:solidFill>
                  <a:prstClr val="white"/>
                </a:solidFill>
              </a:rPr>
              <a:t>Our Privacy &amp; Access Model</a:t>
            </a:r>
          </a:p>
        </p:txBody>
      </p:sp>
    </p:spTree>
    <p:extLst>
      <p:ext uri="{BB962C8B-B14F-4D97-AF65-F5344CB8AC3E}">
        <p14:creationId xmlns:p14="http://schemas.microsoft.com/office/powerpoint/2010/main" val="390547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Draft model  </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14</a:t>
            </a:fld>
            <a:endParaRPr lang="en-NZ" dirty="0"/>
          </a:p>
        </p:txBody>
      </p:sp>
      <p:sp>
        <p:nvSpPr>
          <p:cNvPr id="4" name="Text Placeholder 3"/>
          <p:cNvSpPr>
            <a:spLocks noGrp="1"/>
          </p:cNvSpPr>
          <p:nvPr>
            <p:ph type="body" sz="quarter" idx="13"/>
          </p:nvPr>
        </p:nvSpPr>
        <p:spPr/>
        <p:txBody>
          <a:bodyPr/>
          <a:lstStyle/>
          <a:p>
            <a:r>
              <a:rPr lang="en-NZ" dirty="0" smtClean="0"/>
              <a:t>We put together a draft privacy and access model so that we could check our assumptions and plans with our Legal and Privacy teams, and provide guidelines to vendors in advance of building the SISI repository.</a:t>
            </a:r>
          </a:p>
          <a:p>
            <a:r>
              <a:rPr lang="en-NZ" dirty="0" smtClean="0"/>
              <a:t>It covers the flow of data in and out of SISI, access to that data, and the authorisation for access to that data.</a:t>
            </a:r>
          </a:p>
          <a:p>
            <a:r>
              <a:rPr lang="en-NZ" dirty="0" smtClean="0"/>
              <a:t>It assumes that the learner is the ‘owner’ of the data in the SISI repository, and that schools can access the data while that learner is enrolled.</a:t>
            </a:r>
          </a:p>
          <a:p>
            <a:r>
              <a:rPr lang="en-NZ" dirty="0" smtClean="0"/>
              <a:t>It does not assume Education agency access to the data, other than for the existing information sharing provided for under the Act (and associated regulations).</a:t>
            </a:r>
            <a:endParaRPr lang="en-NZ" dirty="0"/>
          </a:p>
        </p:txBody>
      </p:sp>
    </p:spTree>
    <p:extLst>
      <p:ext uri="{BB962C8B-B14F-4D97-AF65-F5344CB8AC3E}">
        <p14:creationId xmlns:p14="http://schemas.microsoft.com/office/powerpoint/2010/main" val="36841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6165555" cy="1031875"/>
          </a:xfrm>
        </p:spPr>
        <p:txBody>
          <a:bodyPr>
            <a:normAutofit/>
          </a:bodyPr>
          <a:lstStyle/>
          <a:p>
            <a:r>
              <a:rPr lang="en-NZ" dirty="0" smtClean="0"/>
              <a:t>Privacy and Access Model</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15</a:t>
            </a:fld>
            <a:endParaRPr lang="en-NZ"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3986" y="1397001"/>
            <a:ext cx="8208515" cy="4948960"/>
          </a:xfrm>
          <a:prstGeom prst="rect">
            <a:avLst/>
          </a:prstGeom>
        </p:spPr>
      </p:pic>
    </p:spTree>
    <p:extLst>
      <p:ext uri="{BB962C8B-B14F-4D97-AF65-F5344CB8AC3E}">
        <p14:creationId xmlns:p14="http://schemas.microsoft.com/office/powerpoint/2010/main" val="2696819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6165555" cy="1031875"/>
          </a:xfrm>
        </p:spPr>
        <p:txBody>
          <a:bodyPr>
            <a:normAutofit/>
          </a:bodyPr>
          <a:lstStyle/>
          <a:p>
            <a:r>
              <a:rPr lang="en-NZ" dirty="0" smtClean="0"/>
              <a:t>Schools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16</a:t>
            </a:fld>
            <a:endParaRPr lang="en-NZ" dirty="0"/>
          </a:p>
        </p:txBody>
      </p:sp>
      <p:sp>
        <p:nvSpPr>
          <p:cNvPr id="4" name="Text Placeholder 3"/>
          <p:cNvSpPr>
            <a:spLocks noGrp="1"/>
          </p:cNvSpPr>
          <p:nvPr>
            <p:ph type="body" sz="quarter" idx="13"/>
          </p:nvPr>
        </p:nvSpPr>
        <p:spPr>
          <a:xfrm>
            <a:off x="628652" y="1928816"/>
            <a:ext cx="7452095" cy="4295775"/>
          </a:xfrm>
        </p:spPr>
        <p:txBody>
          <a:bodyPr/>
          <a:lstStyle/>
          <a:p>
            <a:pPr>
              <a:lnSpc>
                <a:spcPct val="100000"/>
              </a:lnSpc>
            </a:pPr>
            <a:r>
              <a:rPr lang="en-NZ" dirty="0" smtClean="0"/>
              <a:t>Access SISI via their SMS, granted by Principal or Delegated Authoriser.</a:t>
            </a:r>
          </a:p>
          <a:p>
            <a:pPr>
              <a:lnSpc>
                <a:spcPct val="100000"/>
              </a:lnSpc>
            </a:pPr>
            <a:r>
              <a:rPr lang="en-NZ" dirty="0" smtClean="0"/>
              <a:t>There may be info in SISI that is not available for download but can be seen by certain staff.</a:t>
            </a:r>
          </a:p>
          <a:p>
            <a:pPr>
              <a:lnSpc>
                <a:spcPct val="100000"/>
              </a:lnSpc>
            </a:pPr>
            <a:r>
              <a:rPr lang="en-NZ" dirty="0" smtClean="0"/>
              <a:t>Can update records in SISI for a currently or recently enrolled student.</a:t>
            </a:r>
          </a:p>
          <a:p>
            <a:pPr>
              <a:lnSpc>
                <a:spcPct val="100000"/>
              </a:lnSpc>
            </a:pPr>
            <a:r>
              <a:rPr lang="en-NZ" dirty="0" smtClean="0"/>
              <a:t>Concurrent providers (e.g. technology centres) can read and update selected parts of a student’s record.</a:t>
            </a:r>
          </a:p>
          <a:p>
            <a:pPr>
              <a:lnSpc>
                <a:spcPct val="100000"/>
              </a:lnSpc>
            </a:pPr>
            <a:r>
              <a:rPr lang="en-NZ" dirty="0" smtClean="0"/>
              <a:t>Schools can’t update school-specific data entered by another school or provider.</a:t>
            </a:r>
          </a:p>
          <a:p>
            <a:pPr lvl="1">
              <a:lnSpc>
                <a:spcPct val="100000"/>
              </a:lnSpc>
            </a:pPr>
            <a:endParaRPr lang="en-NZ" dirty="0"/>
          </a:p>
        </p:txBody>
      </p:sp>
    </p:spTree>
    <p:extLst>
      <p:ext uri="{BB962C8B-B14F-4D97-AF65-F5344CB8AC3E}">
        <p14:creationId xmlns:p14="http://schemas.microsoft.com/office/powerpoint/2010/main" val="3068066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6165555" cy="1031875"/>
          </a:xfrm>
        </p:spPr>
        <p:txBody>
          <a:bodyPr>
            <a:normAutofit/>
          </a:bodyPr>
          <a:lstStyle/>
          <a:p>
            <a:r>
              <a:rPr lang="en-NZ" dirty="0" smtClean="0"/>
              <a:t>Education agencies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17</a:t>
            </a:fld>
            <a:endParaRPr lang="en-NZ" dirty="0"/>
          </a:p>
        </p:txBody>
      </p:sp>
      <p:sp>
        <p:nvSpPr>
          <p:cNvPr id="4" name="Text Placeholder 3"/>
          <p:cNvSpPr>
            <a:spLocks noGrp="1"/>
          </p:cNvSpPr>
          <p:nvPr>
            <p:ph type="body" sz="quarter" idx="13"/>
          </p:nvPr>
        </p:nvSpPr>
        <p:spPr>
          <a:xfrm>
            <a:off x="628652" y="1928816"/>
            <a:ext cx="7452095" cy="4295775"/>
          </a:xfrm>
        </p:spPr>
        <p:txBody>
          <a:bodyPr/>
          <a:lstStyle/>
          <a:p>
            <a:pPr marL="0" indent="0">
              <a:lnSpc>
                <a:spcPct val="100000"/>
              </a:lnSpc>
              <a:buNone/>
            </a:pPr>
            <a:endParaRPr lang="en-NZ" b="1" dirty="0" smtClean="0"/>
          </a:p>
          <a:p>
            <a:pPr>
              <a:lnSpc>
                <a:spcPct val="100000"/>
              </a:lnSpc>
            </a:pPr>
            <a:r>
              <a:rPr lang="en-NZ" dirty="0" smtClean="0"/>
              <a:t>Information that is agreed to be shared with the Education Agencies will be passed from SISI to the relevant agency by either schedule or subscription.</a:t>
            </a:r>
          </a:p>
          <a:p>
            <a:pPr>
              <a:lnSpc>
                <a:spcPct val="100000"/>
              </a:lnSpc>
            </a:pPr>
            <a:r>
              <a:rPr lang="en-NZ" dirty="0" smtClean="0"/>
              <a:t>Cannot be extended without agreement by the SISI Governance Board.</a:t>
            </a:r>
          </a:p>
          <a:p>
            <a:pPr>
              <a:lnSpc>
                <a:spcPct val="100000"/>
              </a:lnSpc>
            </a:pPr>
            <a:r>
              <a:rPr lang="en-NZ" dirty="0" smtClean="0"/>
              <a:t>Information shared by agreement at aggregate level will not automatically be shared at learner level without agreement by the SISI Governance board.</a:t>
            </a:r>
          </a:p>
          <a:p>
            <a:pPr lvl="1">
              <a:lnSpc>
                <a:spcPct val="100000"/>
              </a:lnSpc>
            </a:pPr>
            <a:endParaRPr lang="en-NZ" dirty="0"/>
          </a:p>
        </p:txBody>
      </p:sp>
    </p:spTree>
    <p:extLst>
      <p:ext uri="{BB962C8B-B14F-4D97-AF65-F5344CB8AC3E}">
        <p14:creationId xmlns:p14="http://schemas.microsoft.com/office/powerpoint/2010/main" val="196434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042151" cy="1031875"/>
          </a:xfrm>
        </p:spPr>
        <p:txBody>
          <a:bodyPr>
            <a:normAutofit fontScale="90000"/>
          </a:bodyPr>
          <a:lstStyle/>
          <a:p>
            <a:r>
              <a:rPr lang="en-NZ" dirty="0" smtClean="0"/>
              <a:t>Learners and whānau (via schools)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18</a:t>
            </a:fld>
            <a:endParaRPr lang="en-NZ" dirty="0"/>
          </a:p>
        </p:txBody>
      </p:sp>
      <p:sp>
        <p:nvSpPr>
          <p:cNvPr id="4" name="Text Placeholder 3"/>
          <p:cNvSpPr>
            <a:spLocks noGrp="1"/>
          </p:cNvSpPr>
          <p:nvPr>
            <p:ph type="body" sz="quarter" idx="13"/>
          </p:nvPr>
        </p:nvSpPr>
        <p:spPr>
          <a:xfrm>
            <a:off x="628652" y="1928816"/>
            <a:ext cx="7452095" cy="4295775"/>
          </a:xfrm>
        </p:spPr>
        <p:txBody>
          <a:bodyPr>
            <a:normAutofit lnSpcReduction="10000"/>
          </a:bodyPr>
          <a:lstStyle/>
          <a:p>
            <a:pPr>
              <a:lnSpc>
                <a:spcPct val="100000"/>
              </a:lnSpc>
            </a:pPr>
            <a:r>
              <a:rPr lang="en-NZ" dirty="0" smtClean="0"/>
              <a:t>Schools must provide a privacy statement to learners/whānau about the data that is stored/accessed from SISI.</a:t>
            </a:r>
          </a:p>
          <a:p>
            <a:pPr>
              <a:lnSpc>
                <a:spcPct val="100000"/>
              </a:lnSpc>
            </a:pPr>
            <a:r>
              <a:rPr lang="en-NZ" dirty="0" smtClean="0"/>
              <a:t>Schools will grant access to learners and/or whānau to their existing learner/parent portals (if available).</a:t>
            </a:r>
          </a:p>
          <a:p>
            <a:pPr>
              <a:lnSpc>
                <a:spcPct val="100000"/>
              </a:lnSpc>
            </a:pPr>
            <a:r>
              <a:rPr lang="en-NZ" dirty="0" smtClean="0"/>
              <a:t>Schools determine what learners and whānau can see.</a:t>
            </a:r>
          </a:p>
          <a:p>
            <a:pPr>
              <a:lnSpc>
                <a:spcPct val="100000"/>
              </a:lnSpc>
            </a:pPr>
            <a:r>
              <a:rPr lang="en-NZ" dirty="0" smtClean="0"/>
              <a:t>Schools verify identity of those they give access.</a:t>
            </a:r>
          </a:p>
          <a:p>
            <a:pPr>
              <a:lnSpc>
                <a:spcPct val="100000"/>
              </a:lnSpc>
            </a:pPr>
            <a:r>
              <a:rPr lang="en-NZ" dirty="0" smtClean="0"/>
              <a:t>Learners can choose to restrict or deny access to a parent (e.g. an estranged or non-custodial parent); restriction on access can also originate in Family Court </a:t>
            </a:r>
            <a:r>
              <a:rPr lang="en-NZ" dirty="0"/>
              <a:t>o</a:t>
            </a:r>
            <a:r>
              <a:rPr lang="en-NZ" dirty="0" smtClean="0"/>
              <a:t>rders/protection orders.</a:t>
            </a:r>
          </a:p>
          <a:p>
            <a:pPr>
              <a:lnSpc>
                <a:spcPct val="100000"/>
              </a:lnSpc>
            </a:pPr>
            <a:r>
              <a:rPr lang="en-NZ" dirty="0" smtClean="0"/>
              <a:t>Access via a school-provided portal ends when the learner leaves that school.</a:t>
            </a:r>
          </a:p>
          <a:p>
            <a:pPr lvl="1">
              <a:lnSpc>
                <a:spcPct val="100000"/>
              </a:lnSpc>
            </a:pPr>
            <a:endParaRPr lang="en-NZ" dirty="0"/>
          </a:p>
        </p:txBody>
      </p:sp>
    </p:spTree>
    <p:extLst>
      <p:ext uri="{BB962C8B-B14F-4D97-AF65-F5344CB8AC3E}">
        <p14:creationId xmlns:p14="http://schemas.microsoft.com/office/powerpoint/2010/main" val="213402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6686551" cy="1031875"/>
          </a:xfrm>
        </p:spPr>
        <p:txBody>
          <a:bodyPr>
            <a:normAutofit/>
          </a:bodyPr>
          <a:lstStyle/>
          <a:p>
            <a:r>
              <a:rPr lang="en-NZ" dirty="0" smtClean="0"/>
              <a:t>Data Governance</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19</a:t>
            </a:fld>
            <a:endParaRPr lang="en-NZ" dirty="0"/>
          </a:p>
        </p:txBody>
      </p:sp>
      <p:sp>
        <p:nvSpPr>
          <p:cNvPr id="4" name="Text Placeholder 3"/>
          <p:cNvSpPr>
            <a:spLocks noGrp="1"/>
          </p:cNvSpPr>
          <p:nvPr>
            <p:ph type="body" sz="quarter" idx="13"/>
          </p:nvPr>
        </p:nvSpPr>
        <p:spPr/>
        <p:txBody>
          <a:bodyPr/>
          <a:lstStyle/>
          <a:p>
            <a:r>
              <a:rPr lang="en-US" dirty="0" smtClean="0"/>
              <a:t>A data </a:t>
            </a:r>
            <a:r>
              <a:rPr lang="en-US" dirty="0"/>
              <a:t>g</a:t>
            </a:r>
            <a:r>
              <a:rPr lang="en-US" dirty="0" smtClean="0"/>
              <a:t>overnance </a:t>
            </a:r>
            <a:r>
              <a:rPr lang="en-US" dirty="0"/>
              <a:t>b</a:t>
            </a:r>
            <a:r>
              <a:rPr lang="en-US" dirty="0" smtClean="0"/>
              <a:t>oard will be established to provide oversight of the activities that will include:</a:t>
            </a:r>
          </a:p>
          <a:p>
            <a:pPr lvl="1">
              <a:buFont typeface="Arial" panose="020B0604020202020204" pitchFamily="34" charset="0"/>
              <a:buChar char="-"/>
            </a:pPr>
            <a:r>
              <a:rPr lang="en-US" dirty="0" smtClean="0"/>
              <a:t>Establishing, agreeing </a:t>
            </a:r>
            <a:r>
              <a:rPr lang="en-US" dirty="0"/>
              <a:t>and </a:t>
            </a:r>
            <a:r>
              <a:rPr lang="en-US" dirty="0" smtClean="0"/>
              <a:t>approving </a:t>
            </a:r>
            <a:r>
              <a:rPr lang="en-US" dirty="0"/>
              <a:t>the </a:t>
            </a:r>
            <a:r>
              <a:rPr lang="en-US" dirty="0" smtClean="0"/>
              <a:t>business rules </a:t>
            </a:r>
            <a:r>
              <a:rPr lang="en-US" dirty="0"/>
              <a:t>related to access to learner </a:t>
            </a:r>
            <a:r>
              <a:rPr lang="en-US" dirty="0" smtClean="0"/>
              <a:t>data in the SISI learner repository as they apply to all stakeholders, including researchers and education agencies;</a:t>
            </a:r>
          </a:p>
          <a:p>
            <a:pPr lvl="1">
              <a:buFont typeface="Arial" panose="020B0604020202020204" pitchFamily="34" charset="0"/>
              <a:buChar char="-"/>
            </a:pPr>
            <a:r>
              <a:rPr lang="en-US" dirty="0" smtClean="0"/>
              <a:t>Governing </a:t>
            </a:r>
            <a:r>
              <a:rPr lang="en-US" dirty="0"/>
              <a:t>changes to those </a:t>
            </a:r>
            <a:r>
              <a:rPr lang="en-US" dirty="0" smtClean="0"/>
              <a:t>rules.</a:t>
            </a:r>
          </a:p>
          <a:p>
            <a:r>
              <a:rPr lang="en-US" dirty="0" smtClean="0"/>
              <a:t>The proposed Privacy and Access model will help define the business rules.</a:t>
            </a:r>
          </a:p>
        </p:txBody>
      </p:sp>
    </p:spTree>
    <p:extLst>
      <p:ext uri="{BB962C8B-B14F-4D97-AF65-F5344CB8AC3E}">
        <p14:creationId xmlns:p14="http://schemas.microsoft.com/office/powerpoint/2010/main" val="37019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a:t>
            </a:fld>
            <a:endParaRPr lang="en-NZ" dirty="0"/>
          </a:p>
        </p:txBody>
      </p:sp>
      <p:sp>
        <p:nvSpPr>
          <p:cNvPr id="4" name="Text Placeholder 3"/>
          <p:cNvSpPr>
            <a:spLocks noGrp="1"/>
          </p:cNvSpPr>
          <p:nvPr>
            <p:ph type="body" sz="quarter" idx="13"/>
          </p:nvPr>
        </p:nvSpPr>
        <p:spPr/>
        <p:txBody>
          <a:bodyPr>
            <a:normAutofit/>
          </a:bodyPr>
          <a:lstStyle/>
          <a:p>
            <a:r>
              <a:rPr lang="en-NZ" dirty="0" smtClean="0"/>
              <a:t>What is the Student Information Sharing Initiative (SISI)?</a:t>
            </a:r>
          </a:p>
          <a:p>
            <a:r>
              <a:rPr lang="en-NZ" dirty="0" smtClean="0"/>
              <a:t>What we have done so far?</a:t>
            </a:r>
          </a:p>
          <a:p>
            <a:r>
              <a:rPr lang="en-NZ" dirty="0"/>
              <a:t>Privacy and </a:t>
            </a:r>
            <a:r>
              <a:rPr lang="en-NZ" dirty="0" smtClean="0"/>
              <a:t>Access </a:t>
            </a:r>
            <a:r>
              <a:rPr lang="en-NZ" dirty="0"/>
              <a:t>M</a:t>
            </a:r>
            <a:r>
              <a:rPr lang="en-NZ" dirty="0" smtClean="0"/>
              <a:t>odel</a:t>
            </a:r>
            <a:endParaRPr lang="en-NZ" dirty="0"/>
          </a:p>
          <a:p>
            <a:r>
              <a:rPr lang="en-NZ" dirty="0" smtClean="0"/>
              <a:t>Data Analysis ESR</a:t>
            </a:r>
          </a:p>
          <a:p>
            <a:r>
              <a:rPr lang="en-NZ" dirty="0" smtClean="0"/>
              <a:t>SMS ESR </a:t>
            </a:r>
          </a:p>
          <a:p>
            <a:r>
              <a:rPr lang="en-NZ" dirty="0" smtClean="0"/>
              <a:t>Information Sharing guidance </a:t>
            </a:r>
          </a:p>
          <a:p>
            <a:r>
              <a:rPr lang="en-NZ" dirty="0" smtClean="0"/>
              <a:t>Exercise </a:t>
            </a:r>
          </a:p>
          <a:p>
            <a:r>
              <a:rPr lang="en-NZ" dirty="0" smtClean="0"/>
              <a:t>Keeping the RTLB community involved</a:t>
            </a:r>
          </a:p>
        </p:txBody>
      </p:sp>
    </p:spTree>
    <p:extLst>
      <p:ext uri="{BB962C8B-B14F-4D97-AF65-F5344CB8AC3E}">
        <p14:creationId xmlns:p14="http://schemas.microsoft.com/office/powerpoint/2010/main" val="165597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6686551" cy="1031875"/>
          </a:xfrm>
        </p:spPr>
        <p:txBody>
          <a:bodyPr>
            <a:normAutofit/>
          </a:bodyPr>
          <a:lstStyle/>
          <a:p>
            <a:r>
              <a:rPr lang="en-NZ" dirty="0" smtClean="0"/>
              <a:t>Openness and Transparency</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20</a:t>
            </a:fld>
            <a:endParaRPr lang="en-NZ" dirty="0"/>
          </a:p>
        </p:txBody>
      </p:sp>
      <p:sp>
        <p:nvSpPr>
          <p:cNvPr id="4" name="Text Placeholder 3"/>
          <p:cNvSpPr>
            <a:spLocks noGrp="1"/>
          </p:cNvSpPr>
          <p:nvPr>
            <p:ph type="body" sz="quarter" idx="13"/>
          </p:nvPr>
        </p:nvSpPr>
        <p:spPr/>
        <p:txBody>
          <a:bodyPr/>
          <a:lstStyle/>
          <a:p>
            <a:r>
              <a:rPr lang="en-US" dirty="0" smtClean="0"/>
              <a:t>The Ministry is starting a new </a:t>
            </a:r>
            <a:r>
              <a:rPr lang="en-US" dirty="0" err="1" smtClean="0"/>
              <a:t>workstream</a:t>
            </a:r>
            <a:r>
              <a:rPr lang="en-US" dirty="0" smtClean="0"/>
              <a:t> on openness and transparency.</a:t>
            </a:r>
          </a:p>
          <a:p>
            <a:pPr lvl="0"/>
            <a:r>
              <a:rPr lang="en-US" dirty="0" smtClean="0"/>
              <a:t>This </a:t>
            </a:r>
            <a:r>
              <a:rPr lang="en-US" dirty="0" err="1" smtClean="0"/>
              <a:t>workstream</a:t>
            </a:r>
            <a:r>
              <a:rPr lang="en-US" dirty="0" smtClean="0"/>
              <a:t> will look at building trust in how we use data. The goal is that t</a:t>
            </a:r>
            <a:r>
              <a:rPr lang="en-AU" dirty="0" smtClean="0"/>
              <a:t>he </a:t>
            </a:r>
            <a:r>
              <a:rPr lang="en-AU" dirty="0"/>
              <a:t>Ministry and sector:</a:t>
            </a:r>
          </a:p>
          <a:p>
            <a:pPr marL="615939" lvl="1" indent="-171450"/>
            <a:r>
              <a:rPr lang="en-AU" dirty="0"/>
              <a:t>Agree principles for information use</a:t>
            </a:r>
          </a:p>
          <a:p>
            <a:pPr marL="615939" lvl="1" indent="-171450"/>
            <a:r>
              <a:rPr lang="en-AU" dirty="0"/>
              <a:t>Agree mechanisms for transparency (</a:t>
            </a:r>
            <a:r>
              <a:rPr lang="en-AU" dirty="0" err="1"/>
              <a:t>inc</a:t>
            </a:r>
            <a:r>
              <a:rPr lang="en-AU" dirty="0"/>
              <a:t> shared governance where appropriate)</a:t>
            </a:r>
          </a:p>
          <a:p>
            <a:pPr marL="615939" lvl="1" indent="-171450"/>
            <a:r>
              <a:rPr lang="en-AU" dirty="0"/>
              <a:t>Agree an approach for applying the </a:t>
            </a:r>
            <a:r>
              <a:rPr lang="en-AU" dirty="0" smtClean="0"/>
              <a:t>Social Investment Agency Data Privacy and Use Policy.</a:t>
            </a:r>
            <a:endParaRPr lang="en-AU" dirty="0"/>
          </a:p>
          <a:p>
            <a:endParaRPr lang="en-US" dirty="0"/>
          </a:p>
        </p:txBody>
      </p:sp>
    </p:spTree>
    <p:extLst>
      <p:ext uri="{BB962C8B-B14F-4D97-AF65-F5344CB8AC3E}">
        <p14:creationId xmlns:p14="http://schemas.microsoft.com/office/powerpoint/2010/main" val="146111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
            </a:r>
            <a:br>
              <a:rPr lang="en-NZ" dirty="0" smtClean="0"/>
            </a:br>
            <a:r>
              <a:rPr lang="en-NZ" sz="4000" dirty="0"/>
              <a:t>Information Sharing </a:t>
            </a:r>
            <a:r>
              <a:rPr lang="en-NZ" sz="4000" dirty="0" smtClean="0"/>
              <a:t>Guidance</a:t>
            </a:r>
            <a:r>
              <a:rPr lang="en-NZ" dirty="0"/>
              <a:t/>
            </a:r>
            <a:br>
              <a:rPr lang="en-NZ" dirty="0"/>
            </a:b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21</a:t>
            </a:fld>
            <a:endParaRPr lang="en-NZ" dirty="0"/>
          </a:p>
        </p:txBody>
      </p:sp>
      <p:sp>
        <p:nvSpPr>
          <p:cNvPr id="4" name="Text Placeholder 3"/>
          <p:cNvSpPr>
            <a:spLocks noGrp="1"/>
          </p:cNvSpPr>
          <p:nvPr>
            <p:ph type="body" sz="quarter" idx="13"/>
          </p:nvPr>
        </p:nvSpPr>
        <p:spPr/>
        <p:txBody>
          <a:bodyPr>
            <a:normAutofit/>
          </a:bodyPr>
          <a:lstStyle/>
          <a:p>
            <a:pPr marL="342900" indent="-342900">
              <a:buFont typeface="Arial" panose="020B0604020202020204" pitchFamily="34" charset="0"/>
              <a:buChar char="•"/>
            </a:pPr>
            <a:r>
              <a:rPr lang="en-NZ" dirty="0" smtClean="0"/>
              <a:t>You heard yesterday from Esther Harcourt about the guidance for learning support </a:t>
            </a:r>
            <a:r>
              <a:rPr lang="en-US" dirty="0" smtClean="0"/>
              <a:t>on </a:t>
            </a:r>
            <a:r>
              <a:rPr lang="en-US" dirty="0"/>
              <a:t>information sharing and when you need to get consent from parents. </a:t>
            </a:r>
            <a:endParaRPr lang="en-US" dirty="0" smtClean="0"/>
          </a:p>
          <a:p>
            <a:pPr marL="342900" indent="-342900">
              <a:buFont typeface="Arial" panose="020B0604020202020204" pitchFamily="34" charset="0"/>
              <a:buChar char="•"/>
            </a:pPr>
            <a:r>
              <a:rPr lang="en-US" dirty="0" smtClean="0"/>
              <a:t>The SISI team are involved in the work underway to provide </a:t>
            </a:r>
            <a:r>
              <a:rPr lang="en-US" dirty="0"/>
              <a:t>similar guidance for other groups sharing information about learners.</a:t>
            </a:r>
          </a:p>
          <a:p>
            <a:pPr marL="342900" indent="-342900">
              <a:buFont typeface="Arial" panose="020B0604020202020204" pitchFamily="34" charset="0"/>
              <a:buChar char="•"/>
            </a:pPr>
            <a:r>
              <a:rPr lang="en-US" dirty="0" smtClean="0"/>
              <a:t>We have also </a:t>
            </a:r>
            <a:r>
              <a:rPr lang="en-NZ" dirty="0" smtClean="0"/>
              <a:t>engaged a privacy expert to work with us for the current phase of our work. </a:t>
            </a:r>
          </a:p>
          <a:p>
            <a:endParaRPr lang="en-NZ" dirty="0" smtClean="0"/>
          </a:p>
          <a:p>
            <a:endParaRPr lang="en-NZ" dirty="0"/>
          </a:p>
        </p:txBody>
      </p:sp>
    </p:spTree>
    <p:extLst>
      <p:ext uri="{BB962C8B-B14F-4D97-AF65-F5344CB8AC3E}">
        <p14:creationId xmlns:p14="http://schemas.microsoft.com/office/powerpoint/2010/main" val="2996336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78945" y="4720611"/>
            <a:ext cx="4550984"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r>
              <a:rPr lang="en-NZ" b="1" dirty="0"/>
              <a:t>Early Stage Roll-out (ESR) plan</a:t>
            </a:r>
          </a:p>
        </p:txBody>
      </p:sp>
    </p:spTree>
    <p:extLst>
      <p:ext uri="{BB962C8B-B14F-4D97-AF65-F5344CB8AC3E}">
        <p14:creationId xmlns:p14="http://schemas.microsoft.com/office/powerpoint/2010/main" val="286689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6619875" cy="1031875"/>
          </a:xfrm>
        </p:spPr>
        <p:txBody>
          <a:bodyPr>
            <a:normAutofit/>
          </a:bodyPr>
          <a:lstStyle/>
          <a:p>
            <a:r>
              <a:rPr lang="en-NZ" dirty="0" smtClean="0"/>
              <a:t>Data Analysis ESR Overview</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a:pPr algn="l"/>
              <a:t>23</a:t>
            </a:fld>
            <a:endParaRPr dirty="0"/>
          </a:p>
        </p:txBody>
      </p:sp>
      <p:sp>
        <p:nvSpPr>
          <p:cNvPr id="4" name="Text Placeholder 3"/>
          <p:cNvSpPr>
            <a:spLocks noGrp="1"/>
          </p:cNvSpPr>
          <p:nvPr>
            <p:ph type="body" sz="quarter" idx="13"/>
          </p:nvPr>
        </p:nvSpPr>
        <p:spPr>
          <a:xfrm>
            <a:off x="388019" y="1722559"/>
            <a:ext cx="7826581" cy="4295775"/>
          </a:xfrm>
        </p:spPr>
        <p:txBody>
          <a:bodyPr>
            <a:normAutofit/>
          </a:bodyPr>
          <a:lstStyle/>
          <a:p>
            <a:r>
              <a:rPr lang="en-NZ" dirty="0" smtClean="0"/>
              <a:t>This ESR will demonstrate the BI and Analytics capability that the full SISI platform will provide.</a:t>
            </a:r>
          </a:p>
          <a:p>
            <a:r>
              <a:rPr lang="en-NZ" dirty="0" smtClean="0"/>
              <a:t>Student </a:t>
            </a:r>
            <a:r>
              <a:rPr lang="en-NZ" dirty="0"/>
              <a:t>data will be extracted from the multiple </a:t>
            </a:r>
            <a:r>
              <a:rPr lang="en-NZ" dirty="0" smtClean="0"/>
              <a:t>SMS tools </a:t>
            </a:r>
            <a:r>
              <a:rPr lang="en-NZ" dirty="0"/>
              <a:t>used by the schools in a selected </a:t>
            </a:r>
            <a:r>
              <a:rPr lang="en-NZ" dirty="0" smtClean="0"/>
              <a:t>Kāhui </a:t>
            </a:r>
            <a:r>
              <a:rPr lang="en-NZ" dirty="0"/>
              <a:t>Ako using the SMS’ existing data extract capabilities</a:t>
            </a:r>
            <a:r>
              <a:rPr lang="en-NZ" dirty="0" smtClean="0"/>
              <a:t>.</a:t>
            </a:r>
          </a:p>
          <a:p>
            <a:r>
              <a:rPr lang="en-NZ" dirty="0" smtClean="0"/>
              <a:t>Data </a:t>
            </a:r>
            <a:r>
              <a:rPr lang="en-US" dirty="0"/>
              <a:t>will be manually extracted </a:t>
            </a:r>
            <a:r>
              <a:rPr lang="en-US" dirty="0" smtClean="0"/>
              <a:t>and </a:t>
            </a:r>
            <a:r>
              <a:rPr lang="en-US" dirty="0"/>
              <a:t>uploaded into a Kāhui Ako repository. </a:t>
            </a:r>
            <a:endParaRPr lang="en-NZ" dirty="0" smtClean="0"/>
          </a:p>
          <a:p>
            <a:r>
              <a:rPr lang="en-US" dirty="0" smtClean="0"/>
              <a:t>The </a:t>
            </a:r>
            <a:r>
              <a:rPr lang="en-US" dirty="0"/>
              <a:t>data will likely need to be cleaned and prepared, so a </a:t>
            </a:r>
            <a:r>
              <a:rPr lang="en-US" dirty="0" smtClean="0"/>
              <a:t>robust and </a:t>
            </a:r>
            <a:r>
              <a:rPr lang="en-US" dirty="0"/>
              <a:t>repeatable process will need to be </a:t>
            </a:r>
            <a:r>
              <a:rPr lang="en-US" dirty="0" smtClean="0"/>
              <a:t>implemented to do this</a:t>
            </a:r>
            <a:r>
              <a:rPr lang="en-NZ" dirty="0" smtClean="0"/>
              <a:t>.</a:t>
            </a:r>
            <a:endParaRPr lang="en-NZ" dirty="0"/>
          </a:p>
          <a:p>
            <a:r>
              <a:rPr lang="en-NZ" dirty="0" smtClean="0"/>
              <a:t>Appropriately authorised </a:t>
            </a:r>
            <a:r>
              <a:rPr lang="en-NZ" dirty="0"/>
              <a:t>school staff from the Kāhui Ako will have access to </a:t>
            </a:r>
            <a:r>
              <a:rPr lang="en-NZ" dirty="0" smtClean="0"/>
              <a:t>the aggregated </a:t>
            </a:r>
            <a:r>
              <a:rPr lang="en-NZ" dirty="0"/>
              <a:t>data in the repository via the SISI </a:t>
            </a:r>
            <a:r>
              <a:rPr lang="en-NZ" dirty="0" smtClean="0"/>
              <a:t>platform’s BI interface. </a:t>
            </a:r>
            <a:endParaRPr lang="en-NZ" dirty="0"/>
          </a:p>
          <a:p>
            <a:endParaRPr lang="en-NZ" dirty="0" smtClean="0"/>
          </a:p>
          <a:p>
            <a:endParaRPr lang="en-NZ" dirty="0" smtClean="0"/>
          </a:p>
          <a:p>
            <a:endParaRPr lang="en-NZ" dirty="0"/>
          </a:p>
        </p:txBody>
      </p:sp>
    </p:spTree>
    <p:extLst>
      <p:ext uri="{BB962C8B-B14F-4D97-AF65-F5344CB8AC3E}">
        <p14:creationId xmlns:p14="http://schemas.microsoft.com/office/powerpoint/2010/main" val="1557540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342891" indent="-342891">
              <a:buFont typeface="+mj-lt"/>
              <a:buAutoNum type="arabicPeriod"/>
            </a:pPr>
            <a:r>
              <a:rPr lang="en-US" dirty="0"/>
              <a:t>To provide a group of schools with unified access to their SMS data to support their analysis and exploration of that data using BI and analytics tools;</a:t>
            </a:r>
          </a:p>
          <a:p>
            <a:pPr marL="342891" indent="-342891">
              <a:buFont typeface="+mj-lt"/>
              <a:buAutoNum type="arabicPeriod"/>
            </a:pPr>
            <a:r>
              <a:rPr lang="en-US" dirty="0"/>
              <a:t>To give early visible signs of progress to </a:t>
            </a:r>
            <a:r>
              <a:rPr lang="en-US" dirty="0" smtClean="0"/>
              <a:t>stakeholders;</a:t>
            </a:r>
            <a:endParaRPr lang="en-US" dirty="0"/>
          </a:p>
          <a:p>
            <a:pPr marL="342891" indent="-342891">
              <a:buFont typeface="+mj-lt"/>
              <a:buAutoNum type="arabicPeriod"/>
            </a:pPr>
            <a:r>
              <a:rPr lang="en-US" dirty="0"/>
              <a:t>To reduce the risks involved in the full SISI rollout </a:t>
            </a:r>
            <a:r>
              <a:rPr lang="en-US" dirty="0" smtClean="0"/>
              <a:t>by:</a:t>
            </a:r>
            <a:endParaRPr lang="en-US" dirty="0"/>
          </a:p>
          <a:p>
            <a:pPr marL="590536" lvl="1" indent="-257168"/>
            <a:r>
              <a:rPr lang="en-US" dirty="0"/>
              <a:t>proving the platform with a small part of the solution, namely the integration with Ministry systems and authentication mechanisms; and</a:t>
            </a:r>
          </a:p>
          <a:p>
            <a:pPr marL="590536" lvl="1" indent="-257168"/>
            <a:r>
              <a:rPr lang="en-US" dirty="0"/>
              <a:t>getting as much insight as possible into the data areas of wellbeing, and achievement, assessment and progress</a:t>
            </a:r>
            <a:r>
              <a:rPr lang="en-US" dirty="0" smtClean="0"/>
              <a:t>.</a:t>
            </a:r>
            <a:endParaRPr lang="en-US" dirty="0"/>
          </a:p>
        </p:txBody>
      </p:sp>
      <p:sp>
        <p:nvSpPr>
          <p:cNvPr id="3" name="Title 2"/>
          <p:cNvSpPr>
            <a:spLocks noGrp="1"/>
          </p:cNvSpPr>
          <p:nvPr>
            <p:ph type="title"/>
          </p:nvPr>
        </p:nvSpPr>
        <p:spPr/>
        <p:txBody>
          <a:bodyPr/>
          <a:lstStyle/>
          <a:p>
            <a:r>
              <a:rPr lang="en-NZ" dirty="0"/>
              <a:t>Purpose of this ESR</a:t>
            </a:r>
          </a:p>
        </p:txBody>
      </p:sp>
      <p:sp>
        <p:nvSpPr>
          <p:cNvPr id="4" name="Slide Number Placeholder 3"/>
          <p:cNvSpPr>
            <a:spLocks noGrp="1"/>
          </p:cNvSpPr>
          <p:nvPr>
            <p:ph type="sldNum" sz="quarter" idx="12"/>
          </p:nvPr>
        </p:nvSpPr>
        <p:spPr/>
        <p:txBody>
          <a:bodyPr/>
          <a:lstStyle/>
          <a:p>
            <a:pPr algn="l"/>
            <a:fld id="{13468063-9C21-4834-88E3-ACB04C56D52D}" type="slidenum">
              <a:rPr lang="en-NZ" smtClean="0"/>
              <a:pPr algn="l"/>
              <a:t>24</a:t>
            </a:fld>
            <a:endParaRPr lang="en-NZ" dirty="0"/>
          </a:p>
        </p:txBody>
      </p:sp>
    </p:spTree>
    <p:extLst>
      <p:ext uri="{BB962C8B-B14F-4D97-AF65-F5344CB8AC3E}">
        <p14:creationId xmlns:p14="http://schemas.microsoft.com/office/powerpoint/2010/main" val="4158394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6619875" cy="1031875"/>
          </a:xfrm>
        </p:spPr>
        <p:txBody>
          <a:bodyPr>
            <a:normAutofit/>
          </a:bodyPr>
          <a:lstStyle/>
          <a:p>
            <a:r>
              <a:rPr lang="en-NZ" dirty="0" smtClean="0"/>
              <a:t>SMS ESR Overview</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a:pPr algn="l"/>
              <a:t>25</a:t>
            </a:fld>
            <a:endParaRPr dirty="0"/>
          </a:p>
        </p:txBody>
      </p:sp>
      <p:sp>
        <p:nvSpPr>
          <p:cNvPr id="4" name="Text Placeholder 3"/>
          <p:cNvSpPr>
            <a:spLocks noGrp="1"/>
          </p:cNvSpPr>
          <p:nvPr>
            <p:ph type="body" sz="quarter" idx="13"/>
          </p:nvPr>
        </p:nvSpPr>
        <p:spPr>
          <a:xfrm>
            <a:off x="388019" y="1722559"/>
            <a:ext cx="7826581" cy="4295775"/>
          </a:xfrm>
        </p:spPr>
        <p:txBody>
          <a:bodyPr>
            <a:normAutofit/>
          </a:bodyPr>
          <a:lstStyle/>
          <a:p>
            <a:r>
              <a:rPr lang="en-US" dirty="0" smtClean="0"/>
              <a:t>The </a:t>
            </a:r>
            <a:r>
              <a:rPr lang="en-US" dirty="0"/>
              <a:t>SMS ESR will involve a technology </a:t>
            </a:r>
            <a:r>
              <a:rPr lang="en-US" dirty="0" err="1"/>
              <a:t>centre</a:t>
            </a:r>
            <a:r>
              <a:rPr lang="en-US" dirty="0"/>
              <a:t> and their client schools. This ESR will demonstrate the movement of data between SMSs using the national </a:t>
            </a:r>
            <a:r>
              <a:rPr lang="en-US" dirty="0" smtClean="0"/>
              <a:t>learner repository.</a:t>
            </a:r>
          </a:p>
          <a:p>
            <a:r>
              <a:rPr lang="en-NZ" dirty="0" smtClean="0"/>
              <a:t>Appropriately authorised </a:t>
            </a:r>
            <a:r>
              <a:rPr lang="en-NZ" dirty="0"/>
              <a:t>school staff from </a:t>
            </a:r>
            <a:r>
              <a:rPr lang="en-NZ" dirty="0" smtClean="0"/>
              <a:t>both the Technology centre and the client schools will </a:t>
            </a:r>
            <a:r>
              <a:rPr lang="en-NZ" dirty="0"/>
              <a:t>have access to the data in the repository via </a:t>
            </a:r>
            <a:r>
              <a:rPr lang="en-NZ" dirty="0" smtClean="0"/>
              <a:t>their SMS.</a:t>
            </a:r>
            <a:endParaRPr lang="en-NZ" dirty="0"/>
          </a:p>
          <a:p>
            <a:endParaRPr lang="en-NZ" dirty="0" smtClean="0"/>
          </a:p>
          <a:p>
            <a:endParaRPr lang="en-NZ" dirty="0" smtClean="0"/>
          </a:p>
          <a:p>
            <a:endParaRPr lang="en-NZ" dirty="0"/>
          </a:p>
        </p:txBody>
      </p:sp>
    </p:spTree>
    <p:extLst>
      <p:ext uri="{BB962C8B-B14F-4D97-AF65-F5344CB8AC3E}">
        <p14:creationId xmlns:p14="http://schemas.microsoft.com/office/powerpoint/2010/main" val="3525341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Purpose of this ESR</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26</a:t>
            </a:fld>
            <a:endParaRPr lang="en-NZ" dirty="0"/>
          </a:p>
        </p:txBody>
      </p:sp>
      <p:sp>
        <p:nvSpPr>
          <p:cNvPr id="4" name="Text Placeholder 3"/>
          <p:cNvSpPr>
            <a:spLocks noGrp="1"/>
          </p:cNvSpPr>
          <p:nvPr>
            <p:ph type="body" sz="quarter" idx="13"/>
          </p:nvPr>
        </p:nvSpPr>
        <p:spPr/>
        <p:txBody>
          <a:bodyPr>
            <a:normAutofit/>
          </a:bodyPr>
          <a:lstStyle/>
          <a:p>
            <a:r>
              <a:rPr lang="en-US" dirty="0"/>
              <a:t>To provide a </a:t>
            </a:r>
            <a:r>
              <a:rPr lang="en-US" dirty="0" smtClean="0"/>
              <a:t>technology </a:t>
            </a:r>
            <a:r>
              <a:rPr lang="en-US" dirty="0" err="1" smtClean="0"/>
              <a:t>centre</a:t>
            </a:r>
            <a:r>
              <a:rPr lang="en-US" dirty="0" smtClean="0"/>
              <a:t> with access to data about the students coming onsite for technology classes, and the client schools with access to the information collected about their learners while they are at the technology </a:t>
            </a:r>
            <a:r>
              <a:rPr lang="en-US" dirty="0" err="1" smtClean="0"/>
              <a:t>centre</a:t>
            </a:r>
            <a:r>
              <a:rPr lang="en-US" dirty="0" smtClean="0"/>
              <a:t>;</a:t>
            </a:r>
            <a:endParaRPr lang="en-US" dirty="0"/>
          </a:p>
          <a:p>
            <a:r>
              <a:rPr lang="en-NZ" dirty="0" smtClean="0"/>
              <a:t>To reduce the risks involved in the full SISI rollout by proving the platform with a small but critical part of the solution, </a:t>
            </a:r>
            <a:r>
              <a:rPr lang="en-US" dirty="0" smtClean="0"/>
              <a:t>in this case the </a:t>
            </a:r>
            <a:r>
              <a:rPr lang="en-US" dirty="0"/>
              <a:t>transfer of data between </a:t>
            </a:r>
            <a:r>
              <a:rPr lang="en-US" dirty="0" smtClean="0"/>
              <a:t>two schools using different SMS tools, via the SISI repository;</a:t>
            </a:r>
          </a:p>
          <a:p>
            <a:r>
              <a:rPr lang="en-US" dirty="0" smtClean="0"/>
              <a:t>To test the roll out of functionality (people, process and technology).</a:t>
            </a:r>
            <a:endParaRPr lang="en-US" dirty="0"/>
          </a:p>
          <a:p>
            <a:pPr marL="457189" indent="-457189">
              <a:buFont typeface="+mj-lt"/>
              <a:buAutoNum type="arabicPeriod"/>
            </a:pPr>
            <a:endParaRPr lang="en-NZ" dirty="0" smtClean="0"/>
          </a:p>
          <a:p>
            <a:pPr marL="457189" indent="-457189">
              <a:buFont typeface="+mj-lt"/>
              <a:buAutoNum type="arabicPeriod"/>
            </a:pPr>
            <a:endParaRPr lang="en-NZ" dirty="0"/>
          </a:p>
        </p:txBody>
      </p:sp>
    </p:spTree>
    <p:extLst>
      <p:ext uri="{BB962C8B-B14F-4D97-AF65-F5344CB8AC3E}">
        <p14:creationId xmlns:p14="http://schemas.microsoft.com/office/powerpoint/2010/main" val="402194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72247" y="5187143"/>
            <a:ext cx="4550984"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r>
              <a:rPr lang="en-NZ" b="1" dirty="0"/>
              <a:t>RTLB Requirements</a:t>
            </a:r>
          </a:p>
        </p:txBody>
      </p:sp>
    </p:spTree>
    <p:extLst>
      <p:ext uri="{BB962C8B-B14F-4D97-AF65-F5344CB8AC3E}">
        <p14:creationId xmlns:p14="http://schemas.microsoft.com/office/powerpoint/2010/main" val="597006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Exercise </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28</a:t>
            </a:fld>
            <a:endParaRPr lang="en-NZ" dirty="0"/>
          </a:p>
        </p:txBody>
      </p:sp>
      <p:sp>
        <p:nvSpPr>
          <p:cNvPr id="4" name="Text Placeholder 3"/>
          <p:cNvSpPr>
            <a:spLocks noGrp="1"/>
          </p:cNvSpPr>
          <p:nvPr>
            <p:ph type="body" sz="quarter" idx="13"/>
          </p:nvPr>
        </p:nvSpPr>
        <p:spPr/>
        <p:txBody>
          <a:bodyPr/>
          <a:lstStyle/>
          <a:p>
            <a:pPr marL="0" indent="0">
              <a:buNone/>
            </a:pPr>
            <a:r>
              <a:rPr lang="en-NZ" dirty="0" smtClean="0"/>
              <a:t>With SISI in place there will be opportunities to improve the flow of information about learning support. </a:t>
            </a:r>
          </a:p>
          <a:p>
            <a:r>
              <a:rPr lang="en-NZ" dirty="0" smtClean="0"/>
              <a:t>In the context of RTLB, what are the three most important things you would like to know from the Ministry? </a:t>
            </a:r>
          </a:p>
          <a:p>
            <a:r>
              <a:rPr lang="en-NZ" dirty="0" smtClean="0"/>
              <a:t>What are the three most important things (in the context of RTLB services) you would want included in a learner’s record?</a:t>
            </a:r>
            <a:endParaRPr lang="en-NZ" dirty="0"/>
          </a:p>
        </p:txBody>
      </p:sp>
    </p:spTree>
    <p:extLst>
      <p:ext uri="{BB962C8B-B14F-4D97-AF65-F5344CB8AC3E}">
        <p14:creationId xmlns:p14="http://schemas.microsoft.com/office/powerpoint/2010/main" val="3540737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12233" y="5187143"/>
            <a:ext cx="3711001"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r>
              <a:rPr lang="en-NZ" b="1" dirty="0">
                <a:solidFill>
                  <a:prstClr val="white"/>
                </a:solidFill>
              </a:rPr>
              <a:t>Keeping the RTLB community involved</a:t>
            </a:r>
          </a:p>
        </p:txBody>
      </p:sp>
    </p:spTree>
    <p:extLst>
      <p:ext uri="{BB962C8B-B14F-4D97-AF65-F5344CB8AC3E}">
        <p14:creationId xmlns:p14="http://schemas.microsoft.com/office/powerpoint/2010/main" val="977466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72247" y="5187143"/>
            <a:ext cx="4550984"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r>
              <a:rPr lang="en-NZ" b="1" dirty="0"/>
              <a:t>What is SISI?</a:t>
            </a:r>
          </a:p>
        </p:txBody>
      </p:sp>
    </p:spTree>
    <p:extLst>
      <p:ext uri="{BB962C8B-B14F-4D97-AF65-F5344CB8AC3E}">
        <p14:creationId xmlns:p14="http://schemas.microsoft.com/office/powerpoint/2010/main" val="3597067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150575" cy="1031875"/>
          </a:xfrm>
        </p:spPr>
        <p:txBody>
          <a:bodyPr>
            <a:normAutofit fontScale="90000"/>
          </a:bodyPr>
          <a:lstStyle/>
          <a:p>
            <a:r>
              <a:rPr lang="en-NZ" dirty="0" smtClean="0"/>
              <a:t>How we’re keeping the sector involved</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30</a:t>
            </a:fld>
            <a:endParaRPr lang="en-NZ" dirty="0"/>
          </a:p>
        </p:txBody>
      </p:sp>
      <p:sp>
        <p:nvSpPr>
          <p:cNvPr id="4" name="Text Placeholder 3"/>
          <p:cNvSpPr>
            <a:spLocks noGrp="1"/>
          </p:cNvSpPr>
          <p:nvPr>
            <p:ph type="body" sz="quarter" idx="13"/>
          </p:nvPr>
        </p:nvSpPr>
        <p:spPr/>
        <p:txBody>
          <a:bodyPr>
            <a:normAutofit/>
          </a:bodyPr>
          <a:lstStyle/>
          <a:p>
            <a:r>
              <a:rPr lang="en-NZ" dirty="0"/>
              <a:t>SISI working groups support, endorse and own the development of the SISI detailed business requirements and supporting business </a:t>
            </a:r>
            <a:r>
              <a:rPr lang="en-NZ" dirty="0" smtClean="0"/>
              <a:t>processes. Two groups have been established:</a:t>
            </a:r>
            <a:endParaRPr lang="en-NZ" dirty="0"/>
          </a:p>
          <a:p>
            <a:pPr lvl="1">
              <a:buFont typeface="Arial" panose="020B0604020202020204" pitchFamily="34" charset="0"/>
              <a:buChar char="-"/>
            </a:pPr>
            <a:r>
              <a:rPr lang="en-NZ" dirty="0" smtClean="0"/>
              <a:t>SISI English-medium Working Group, Chair, Graeme Barber </a:t>
            </a:r>
          </a:p>
          <a:p>
            <a:pPr lvl="1">
              <a:buFont typeface="Arial" panose="020B0604020202020204" pitchFamily="34" charset="0"/>
              <a:buChar char="-"/>
            </a:pPr>
            <a:r>
              <a:rPr lang="en-NZ" dirty="0" smtClean="0"/>
              <a:t>SISI Māori-medium Working Group, Chair, </a:t>
            </a:r>
            <a:r>
              <a:rPr lang="en-NZ" dirty="0" err="1" smtClean="0"/>
              <a:t>Rubina</a:t>
            </a:r>
            <a:r>
              <a:rPr lang="en-NZ" dirty="0" smtClean="0"/>
              <a:t> Wheeler  </a:t>
            </a:r>
          </a:p>
          <a:p>
            <a:r>
              <a:rPr lang="en-NZ" dirty="0" err="1" smtClean="0"/>
              <a:t>Loomio</a:t>
            </a:r>
            <a:r>
              <a:rPr lang="en-NZ" dirty="0" smtClean="0"/>
              <a:t> online discussion group </a:t>
            </a:r>
          </a:p>
          <a:p>
            <a:r>
              <a:rPr lang="en-NZ" dirty="0" smtClean="0"/>
              <a:t>Online Kura and Schools Focus group</a:t>
            </a:r>
          </a:p>
          <a:p>
            <a:r>
              <a:rPr lang="en-NZ" dirty="0" smtClean="0"/>
              <a:t>Interviews at schools</a:t>
            </a:r>
            <a:endParaRPr lang="en-NZ" dirty="0"/>
          </a:p>
        </p:txBody>
      </p:sp>
    </p:spTree>
    <p:extLst>
      <p:ext uri="{BB962C8B-B14F-4D97-AF65-F5344CB8AC3E}">
        <p14:creationId xmlns:p14="http://schemas.microsoft.com/office/powerpoint/2010/main" val="3617952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8"/>
            <a:ext cx="6738065" cy="1031875"/>
          </a:xfrm>
        </p:spPr>
        <p:txBody>
          <a:bodyPr>
            <a:normAutofit fontScale="90000"/>
          </a:bodyPr>
          <a:lstStyle/>
          <a:p>
            <a:r>
              <a:rPr lang="en-NZ" dirty="0" smtClean="0"/>
              <a:t>How would the RTLB community like to stay connected with SISI? </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31</a:t>
            </a:fld>
            <a:endParaRPr lang="en-NZ" dirty="0"/>
          </a:p>
        </p:txBody>
      </p:sp>
      <p:sp>
        <p:nvSpPr>
          <p:cNvPr id="4" name="Text Placeholder 3"/>
          <p:cNvSpPr>
            <a:spLocks noGrp="1"/>
          </p:cNvSpPr>
          <p:nvPr>
            <p:ph type="body" sz="quarter" idx="13"/>
          </p:nvPr>
        </p:nvSpPr>
        <p:spPr/>
        <p:txBody>
          <a:bodyPr/>
          <a:lstStyle/>
          <a:p>
            <a:endParaRPr lang="en-NZ"/>
          </a:p>
        </p:txBody>
      </p:sp>
    </p:spTree>
    <p:extLst>
      <p:ext uri="{BB962C8B-B14F-4D97-AF65-F5344CB8AC3E}">
        <p14:creationId xmlns:p14="http://schemas.microsoft.com/office/powerpoint/2010/main" val="703883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Additional information </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32</a:t>
            </a:fld>
            <a:endParaRPr lang="en-NZ" dirty="0"/>
          </a:p>
        </p:txBody>
      </p:sp>
      <p:sp>
        <p:nvSpPr>
          <p:cNvPr id="4" name="Text Placeholder 3"/>
          <p:cNvSpPr>
            <a:spLocks noGrp="1"/>
          </p:cNvSpPr>
          <p:nvPr>
            <p:ph type="body" sz="quarter" idx="13"/>
          </p:nvPr>
        </p:nvSpPr>
        <p:spPr/>
        <p:txBody>
          <a:bodyPr/>
          <a:lstStyle/>
          <a:p>
            <a:r>
              <a:rPr lang="en-NZ" dirty="0" smtClean="0"/>
              <a:t>Material on Ministry website including the report developed by the DELTA programme which preceded the current iteration of SISI</a:t>
            </a:r>
          </a:p>
          <a:p>
            <a:pPr lvl="1">
              <a:buFont typeface="Arial" panose="020B0604020202020204" pitchFamily="34" charset="0"/>
              <a:buChar char="-"/>
            </a:pPr>
            <a:r>
              <a:rPr lang="en-NZ" dirty="0">
                <a:hlinkClick r:id="rId3"/>
              </a:rPr>
              <a:t>https://education.govt.nz/ministry-of-education/specific-initiatives/integrated-education-data-ied-programme/student-information-sharing-initiative-sisi</a:t>
            </a:r>
            <a:r>
              <a:rPr lang="en-NZ" dirty="0" smtClean="0">
                <a:hlinkClick r:id="rId3"/>
              </a:rPr>
              <a:t>/</a:t>
            </a:r>
            <a:r>
              <a:rPr lang="en-NZ" dirty="0" smtClean="0"/>
              <a:t> </a:t>
            </a:r>
          </a:p>
          <a:p>
            <a:pPr marL="0" indent="0">
              <a:buNone/>
            </a:pPr>
            <a:endParaRPr lang="en-NZ" dirty="0"/>
          </a:p>
        </p:txBody>
      </p:sp>
    </p:spTree>
    <p:extLst>
      <p:ext uri="{BB962C8B-B14F-4D97-AF65-F5344CB8AC3E}">
        <p14:creationId xmlns:p14="http://schemas.microsoft.com/office/powerpoint/2010/main" val="1200833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4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SISI Objectives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4</a:t>
            </a:fld>
            <a:endParaRPr lang="en-NZ" dirty="0"/>
          </a:p>
        </p:txBody>
      </p:sp>
      <p:sp>
        <p:nvSpPr>
          <p:cNvPr id="4" name="Text Placeholder 3"/>
          <p:cNvSpPr>
            <a:spLocks noGrp="1"/>
          </p:cNvSpPr>
          <p:nvPr>
            <p:ph type="body" sz="quarter" idx="13"/>
          </p:nvPr>
        </p:nvSpPr>
        <p:spPr/>
        <p:txBody>
          <a:bodyPr/>
          <a:lstStyle/>
          <a:p>
            <a:r>
              <a:rPr lang="en-NZ" dirty="0" smtClean="0"/>
              <a:t>A </a:t>
            </a:r>
            <a:r>
              <a:rPr lang="en-NZ" dirty="0"/>
              <a:t>learner’s </a:t>
            </a:r>
            <a:r>
              <a:rPr lang="en-NZ" dirty="0" smtClean="0"/>
              <a:t>information is available to support them throughout their entire education pathway – early learning services, schools/</a:t>
            </a:r>
            <a:r>
              <a:rPr lang="en-NZ" dirty="0" err="1" smtClean="0"/>
              <a:t>kura</a:t>
            </a:r>
            <a:r>
              <a:rPr lang="en-NZ" dirty="0" smtClean="0"/>
              <a:t>, and tertiary;</a:t>
            </a:r>
          </a:p>
          <a:p>
            <a:r>
              <a:rPr lang="en-NZ" dirty="0" smtClean="0"/>
              <a:t>The data held about learners is accurate, consistent and timely.</a:t>
            </a:r>
            <a:endParaRPr lang="en-NZ" dirty="0"/>
          </a:p>
        </p:txBody>
      </p:sp>
    </p:spTree>
    <p:extLst>
      <p:ext uri="{BB962C8B-B14F-4D97-AF65-F5344CB8AC3E}">
        <p14:creationId xmlns:p14="http://schemas.microsoft.com/office/powerpoint/2010/main" val="414877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365128"/>
            <a:ext cx="5453651" cy="1031875"/>
          </a:xfrm>
        </p:spPr>
        <p:txBody>
          <a:bodyPr>
            <a:normAutofit fontScale="90000"/>
          </a:bodyPr>
          <a:lstStyle/>
          <a:p>
            <a:r>
              <a:rPr lang="en-NZ" dirty="0" smtClean="0"/>
              <a:t>How will we achieve this?</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5</a:t>
            </a:fld>
            <a:endParaRPr lang="en-NZ" dirty="0"/>
          </a:p>
        </p:txBody>
      </p:sp>
      <p:sp>
        <p:nvSpPr>
          <p:cNvPr id="4" name="Text Placeholder 3"/>
          <p:cNvSpPr>
            <a:spLocks noGrp="1"/>
          </p:cNvSpPr>
          <p:nvPr>
            <p:ph type="body" sz="quarter" idx="13"/>
          </p:nvPr>
        </p:nvSpPr>
        <p:spPr/>
        <p:txBody>
          <a:bodyPr/>
          <a:lstStyle/>
          <a:p>
            <a:r>
              <a:rPr lang="en-NZ" dirty="0"/>
              <a:t>The SISI project will deliver a national repository of learner </a:t>
            </a:r>
            <a:r>
              <a:rPr lang="en-NZ" dirty="0" smtClean="0"/>
              <a:t>information</a:t>
            </a:r>
            <a:endParaRPr lang="en-NZ" dirty="0"/>
          </a:p>
          <a:p>
            <a:r>
              <a:rPr lang="en-NZ" dirty="0" smtClean="0"/>
              <a:t>The repository will integrate with each kura and school’s student management system</a:t>
            </a:r>
          </a:p>
          <a:p>
            <a:r>
              <a:rPr lang="en-NZ" dirty="0" smtClean="0"/>
              <a:t>Learner data will be recorded in the national repository, and therefore be available to the next kura or school when a child moves</a:t>
            </a:r>
          </a:p>
          <a:p>
            <a:r>
              <a:rPr lang="en-NZ" dirty="0" smtClean="0"/>
              <a:t>Changes will be undertaken in all SMS systems to ensure improvements in data quality and consistency and deliver a standard learner administration process across all schools.</a:t>
            </a:r>
            <a:endParaRPr lang="en-NZ" dirty="0"/>
          </a:p>
        </p:txBody>
      </p:sp>
    </p:spTree>
    <p:extLst>
      <p:ext uri="{BB962C8B-B14F-4D97-AF65-F5344CB8AC3E}">
        <p14:creationId xmlns:p14="http://schemas.microsoft.com/office/powerpoint/2010/main" val="41444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6267451" cy="1031875"/>
          </a:xfrm>
        </p:spPr>
        <p:txBody>
          <a:bodyPr>
            <a:normAutofit/>
          </a:bodyPr>
          <a:lstStyle/>
          <a:p>
            <a:r>
              <a:rPr lang="en-NZ" dirty="0" smtClean="0"/>
              <a:t>Sector’s benefits from SISI</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6</a:t>
            </a:fld>
            <a:endParaRPr lang="en-NZ" dirty="0"/>
          </a:p>
        </p:txBody>
      </p:sp>
      <p:sp>
        <p:nvSpPr>
          <p:cNvPr id="4" name="Text Placeholder 3"/>
          <p:cNvSpPr>
            <a:spLocks noGrp="1"/>
          </p:cNvSpPr>
          <p:nvPr>
            <p:ph type="body" sz="quarter" idx="13"/>
          </p:nvPr>
        </p:nvSpPr>
        <p:spPr/>
        <p:txBody>
          <a:bodyPr/>
          <a:lstStyle/>
          <a:p>
            <a:pPr lvl="0"/>
            <a:r>
              <a:rPr lang="en-GB" dirty="0"/>
              <a:t>Reduced administration overhead – more time to focus on supporting student achievement and wellbeing;</a:t>
            </a:r>
            <a:endParaRPr lang="en-NZ" dirty="0"/>
          </a:p>
          <a:p>
            <a:pPr lvl="0"/>
            <a:r>
              <a:rPr lang="en-GB" dirty="0"/>
              <a:t>A better understanding of a student joining the school – ability to build rapport and support the student in the ways they need;</a:t>
            </a:r>
            <a:endParaRPr lang="en-NZ" dirty="0"/>
          </a:p>
          <a:p>
            <a:pPr lvl="0"/>
            <a:r>
              <a:rPr lang="en-GB" dirty="0"/>
              <a:t>More consistent data – a common language;</a:t>
            </a:r>
            <a:endParaRPr lang="en-NZ" dirty="0"/>
          </a:p>
          <a:p>
            <a:pPr lvl="0"/>
            <a:r>
              <a:rPr lang="en-GB" dirty="0"/>
              <a:t>Better quality data; and</a:t>
            </a:r>
            <a:endParaRPr lang="en-NZ" dirty="0"/>
          </a:p>
          <a:p>
            <a:pPr lvl="0"/>
            <a:r>
              <a:rPr lang="en-GB" dirty="0"/>
              <a:t>Ability to use data to drive decision-making and support student cohort</a:t>
            </a:r>
            <a:r>
              <a:rPr lang="en-GB" dirty="0" smtClean="0"/>
              <a:t>.</a:t>
            </a:r>
          </a:p>
          <a:p>
            <a:pPr marL="0" indent="0" algn="ctr">
              <a:buNone/>
            </a:pPr>
            <a:endParaRPr lang="en-AU" sz="1800" i="1" dirty="0">
              <a:solidFill>
                <a:schemeClr val="tx2">
                  <a:lumMod val="60000"/>
                  <a:lumOff val="40000"/>
                </a:schemeClr>
              </a:solidFill>
            </a:endParaRPr>
          </a:p>
          <a:p>
            <a:pPr marL="0" indent="0" algn="ctr">
              <a:buNone/>
            </a:pPr>
            <a:r>
              <a:rPr lang="en-AU" sz="1800" i="1" dirty="0">
                <a:solidFill>
                  <a:schemeClr val="tx2">
                    <a:lumMod val="60000"/>
                    <a:lumOff val="40000"/>
                  </a:schemeClr>
                </a:solidFill>
              </a:rPr>
              <a:t>“Can only see positive things. We don’t have a lot of man power to be making phone calls and following everything.” </a:t>
            </a:r>
            <a:endParaRPr lang="en-NZ" sz="1800" i="1" dirty="0">
              <a:solidFill>
                <a:schemeClr val="tx2">
                  <a:lumMod val="60000"/>
                  <a:lumOff val="40000"/>
                </a:schemeClr>
              </a:solidFill>
            </a:endParaRPr>
          </a:p>
        </p:txBody>
      </p:sp>
    </p:spTree>
    <p:extLst>
      <p:ext uri="{BB962C8B-B14F-4D97-AF65-F5344CB8AC3E}">
        <p14:creationId xmlns:p14="http://schemas.microsoft.com/office/powerpoint/2010/main" val="214055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55475" y="5187143"/>
            <a:ext cx="3867756" cy="1647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pPr algn="r"/>
            <a:r>
              <a:rPr lang="en-NZ" b="1" dirty="0"/>
              <a:t>Developing detailed requirements with users</a:t>
            </a:r>
          </a:p>
        </p:txBody>
      </p:sp>
    </p:spTree>
    <p:extLst>
      <p:ext uri="{BB962C8B-B14F-4D97-AF65-F5344CB8AC3E}">
        <p14:creationId xmlns:p14="http://schemas.microsoft.com/office/powerpoint/2010/main" val="85127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User-</a:t>
            </a:r>
            <a:r>
              <a:rPr lang="en-US" dirty="0" err="1"/>
              <a:t>centred</a:t>
            </a:r>
            <a:r>
              <a:rPr lang="en-US" dirty="0"/>
              <a:t> design approach used to develop detailed requirements </a:t>
            </a:r>
          </a:p>
        </p:txBody>
      </p:sp>
      <p:sp>
        <p:nvSpPr>
          <p:cNvPr id="5" name="Slide Number Placeholder 4"/>
          <p:cNvSpPr>
            <a:spLocks noGrp="1"/>
          </p:cNvSpPr>
          <p:nvPr>
            <p:ph type="sldNum" idx="12"/>
          </p:nvPr>
        </p:nvSpPr>
        <p:spPr/>
        <p:txBody>
          <a:bodyPr/>
          <a:lstStyle/>
          <a:p>
            <a:pPr>
              <a:buSzPct val="25000"/>
            </a:pPr>
            <a:fld id="{00000000-1234-1234-1234-123412341234}" type="slidenum">
              <a:rPr lang="en-NZ"/>
              <a:pPr>
                <a:buSzPct val="25000"/>
              </a:pPr>
              <a:t>8</a:t>
            </a:fld>
            <a:endParaRPr lang="en-NZ"/>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63" y="1820161"/>
            <a:ext cx="7296912" cy="4236720"/>
          </a:xfrm>
          <a:prstGeom prst="rect">
            <a:avLst/>
          </a:prstGeom>
        </p:spPr>
      </p:pic>
    </p:spTree>
    <p:extLst>
      <p:ext uri="{BB962C8B-B14F-4D97-AF65-F5344CB8AC3E}">
        <p14:creationId xmlns:p14="http://schemas.microsoft.com/office/powerpoint/2010/main" val="54247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81826"/>
            <a:ext cx="9144000" cy="776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9</a:t>
            </a:fld>
            <a:endParaRPr lang="en-N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395" y="0"/>
            <a:ext cx="5540967" cy="6858000"/>
          </a:xfrm>
          <a:prstGeom prst="rect">
            <a:avLst/>
          </a:prstGeom>
        </p:spPr>
      </p:pic>
      <p:sp>
        <p:nvSpPr>
          <p:cNvPr id="5" name="Title 1"/>
          <p:cNvSpPr>
            <a:spLocks noGrp="1"/>
          </p:cNvSpPr>
          <p:nvPr>
            <p:ph type="title"/>
          </p:nvPr>
        </p:nvSpPr>
        <p:spPr>
          <a:xfrm>
            <a:off x="189572" y="253616"/>
            <a:ext cx="2776655" cy="1842815"/>
          </a:xfrm>
        </p:spPr>
        <p:txBody>
          <a:bodyPr>
            <a:normAutofit/>
          </a:bodyPr>
          <a:lstStyle/>
          <a:p>
            <a:r>
              <a:rPr lang="en-NZ" sz="2700" dirty="0"/>
              <a:t>Understanding</a:t>
            </a:r>
            <a:r>
              <a:rPr lang="en-NZ" dirty="0" smtClean="0"/>
              <a:t> </a:t>
            </a:r>
            <a:r>
              <a:rPr lang="en-NZ" sz="2700" dirty="0"/>
              <a:t>user needs </a:t>
            </a:r>
          </a:p>
        </p:txBody>
      </p:sp>
    </p:spTree>
    <p:extLst>
      <p:ext uri="{BB962C8B-B14F-4D97-AF65-F5344CB8AC3E}">
        <p14:creationId xmlns:p14="http://schemas.microsoft.com/office/powerpoint/2010/main" val="6889680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Arial bold 40pts&amp;quot;&quot;/&gt;&lt;property id=&quot;20307&quot; value=&quot;263&quot;/&gt;&lt;/object&gt;&lt;object type=&quot;3&quot; unique_id=&quot;10011&quot;&gt;&lt;property id=&quot;20148&quot; value=&quot;5&quot;/&gt;&lt;property id=&quot;20300&quot; value=&quot;Slide 15&quot;/&gt;&lt;property id=&quot;20307&quot; value=&quot;269&quot;/&gt;&lt;/object&gt;&lt;object type=&quot;3&quot; unique_id=&quot;10060&quot;&gt;&lt;property id=&quot;20148&quot; value=&quot;5&quot;/&gt;&lt;property id=&quot;20300&quot; value=&quot;Slide 6 - &amp;quot;Title Arial bold 36pts&amp;quot;&quot;/&gt;&lt;property id=&quot;20307&quot; value=&quot;272&quot;/&gt;&lt;/object&gt;&lt;object type=&quot;3&quot; unique_id=&quot;10061&quot;&gt;&lt;property id=&quot;20148&quot; value=&quot;5&quot;/&gt;&lt;property id=&quot;20300&quot; value=&quot;Slide 7 - &amp;quot;Title (Arial bold 36pts)&amp;quot;&quot;/&gt;&lt;property id=&quot;20307&quot; value=&quot;273&quot;/&gt;&lt;/object&gt;&lt;object type=&quot;3&quot; unique_id=&quot;10063&quot;&gt;&lt;property id=&quot;20148&quot; value=&quot;5&quot;/&gt;&lt;property id=&quot;20300&quot; value=&quot;Slide 11 - &amp;quot;Section break 1&amp;#x0D;&amp;#x0A;Arial 28pts&amp;quot;&quot;/&gt;&lt;property id=&quot;20307&quot; value=&quot;275&quot;/&gt;&lt;/object&gt;&lt;object type=&quot;3&quot; unique_id=&quot;10064&quot;&gt;&lt;property id=&quot;20148&quot; value=&quot;5&quot;/&gt;&lt;property id=&quot;20300&quot; value=&quot;Slide 12 - &amp;quot;Section break 2&amp;#x0D;&amp;#x0A;Arial 28pts&amp;quot;&quot;/&gt;&lt;property id=&quot;20307&quot; value=&quot;276&quot;/&gt;&lt;/object&gt;&lt;object type=&quot;3&quot; unique_id=&quot;10065&quot;&gt;&lt;property id=&quot;20148&quot; value=&quot;5&quot;/&gt;&lt;property id=&quot;20300&quot; value=&quot;Slide 13 - &amp;quot;Section break without picture&amp;#x0D;&amp;#x0A;Arial 28pts&amp;quot;&quot;/&gt;&lt;property id=&quot;20307&quot; value=&quot;277&quot;/&gt;&lt;/object&gt;&lt;object type=&quot;3&quot; unique_id=&quot;10124&quot;&gt;&lt;property id=&quot;20148&quot; value=&quot;5&quot;/&gt;&lt;property id=&quot;20300&quot; value=&quot;Slide 3&quot;/&gt;&lt;property id=&quot;20307&quot; value=&quot;278&quot;/&gt;&lt;/object&gt;&lt;object type=&quot;3&quot; unique_id=&quot;10234&quot;&gt;&lt;property id=&quot;20148&quot; value=&quot;5&quot;/&gt;&lt;property id=&quot;20300&quot; value=&quot;Slide 9 - &amp;quot;Chart comparison&amp;quot;&quot;/&gt;&lt;property id=&quot;20307&quot; value=&quot;281&quot;/&gt;&lt;/object&gt;&lt;object type=&quot;3&quot; unique_id=&quot;10274&quot;&gt;&lt;property id=&quot;20148&quot; value=&quot;5&quot;/&gt;&lt;property id=&quot;20300&quot; value=&quot;Slide 4 - &amp;quot;Contents page (Arial 36pts)&amp;quot;&quot;/&gt;&lt;property id=&quot;20307&quot; value=&quot;282&quot;/&gt;&lt;/object&gt;&lt;object type=&quot;3&quot; unique_id=&quot;10275&quot;&gt;&lt;property id=&quot;20148&quot; value=&quot;5&quot;/&gt;&lt;property id=&quot;20300&quot; value=&quot;Slide 5 - &amp;quot;Examples of text (Arial 20pts)&amp;quot;&quot;/&gt;&lt;property id=&quot;20307&quot; value=&quot;284&quot;/&gt;&lt;/object&gt;&lt;object type=&quot;3&quot; unique_id=&quot;10276&quot;&gt;&lt;property id=&quot;20148&quot; value=&quot;5&quot;/&gt;&lt;property id=&quot;20300&quot; value=&quot;Slide 14 - &amp;quot;Topics discussed Arial (36pts)&amp;quot;&quot;/&gt;&lt;property id=&quot;20307&quot; value=&quot;283&quot;/&gt;&lt;/object&gt;&lt;object type=&quot;3&quot; unique_id=&quot;10292&quot;&gt;&lt;property id=&quot;20148&quot; value=&quot;5&quot;/&gt;&lt;property id=&quot;20300&quot; value=&quot;Slide 10 - &amp;quot;Table : Header (arial 36pts)&amp;quot;&quot;/&gt;&lt;property id=&quot;20307&quot; value=&quot;285&quot;/&gt;&lt;/object&gt;&lt;object type=&quot;3&quot; unique_id=&quot;10357&quot;&gt;&lt;property id=&quot;20148&quot; value=&quot;5&quot;/&gt;&lt;property id=&quot;20300&quot; value=&quot;Slide 2&quot;/&gt;&lt;property id=&quot;20307&quot; value=&quot;286&quot;/&gt;&lt;/object&gt;&lt;object type=&quot;3&quot; unique_id=&quot;10698&quot;&gt;&lt;property id=&quot;20148&quot; value=&quot;5&quot;/&gt;&lt;property id=&quot;20300&quot; value=&quot;Slide 8 - &amp;quot;Chart and context&amp;quot;&quot;/&gt;&lt;property id=&quot;20307&quot; value=&quot;287&quot;/&gt;&lt;/object&gt;&lt;/object&gt;&lt;/object&gt;&lt;/database&gt;"/>
  <p:tag name="SECTOMILLISECCONVERTED" val="1"/>
</p:tagLst>
</file>

<file path=ppt/theme/theme1.xml><?xml version="1.0" encoding="utf-8"?>
<a:theme xmlns:a="http://schemas.openxmlformats.org/drawingml/2006/main" name="Presentation-blue">
  <a:themeElements>
    <a:clrScheme name="Custom 6">
      <a:dk1>
        <a:sysClr val="windowText" lastClr="000000"/>
      </a:dk1>
      <a:lt1>
        <a:sysClr val="window" lastClr="FFFFFF"/>
      </a:lt1>
      <a:dk2>
        <a:srgbClr val="2A6EBB"/>
      </a:dk2>
      <a:lt2>
        <a:srgbClr val="E6E6E6"/>
      </a:lt2>
      <a:accent1>
        <a:srgbClr val="2A6EBB"/>
      </a:accent1>
      <a:accent2>
        <a:srgbClr val="20419A"/>
      </a:accent2>
      <a:accent3>
        <a:srgbClr val="6E99D4"/>
      </a:accent3>
      <a:accent4>
        <a:srgbClr val="C5D6E8"/>
      </a:accent4>
      <a:accent5>
        <a:srgbClr val="3F3F3F"/>
      </a:accent5>
      <a:accent6>
        <a:srgbClr val="7F7F7F"/>
      </a:accent6>
      <a:hlink>
        <a:srgbClr val="000000"/>
      </a:hlink>
      <a:folHlink>
        <a:srgbClr val="6E99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PowerPoint Presentation Template (Red)" id="{7F4B16DE-581D-4439-AB16-434500515495}" vid="{E10AD9FD-AC0E-4A21-8EF8-838AED756B51}"/>
    </a:ext>
  </a:extLst>
</a:theme>
</file>

<file path=ppt/theme/theme2.xml><?xml version="1.0" encoding="utf-8"?>
<a:theme xmlns:a="http://schemas.openxmlformats.org/drawingml/2006/main" name="1_Presentation-blue">
  <a:themeElements>
    <a:clrScheme name="Custom 6">
      <a:dk1>
        <a:srgbClr val="000000"/>
      </a:dk1>
      <a:lt1>
        <a:srgbClr val="FFFFFF"/>
      </a:lt1>
      <a:dk2>
        <a:srgbClr val="2A6EBB"/>
      </a:dk2>
      <a:lt2>
        <a:srgbClr val="E6E6E6"/>
      </a:lt2>
      <a:accent1>
        <a:srgbClr val="2A6EBB"/>
      </a:accent1>
      <a:accent2>
        <a:srgbClr val="20419A"/>
      </a:accent2>
      <a:accent3>
        <a:srgbClr val="6E99D4"/>
      </a:accent3>
      <a:accent4>
        <a:srgbClr val="C5D6E8"/>
      </a:accent4>
      <a:accent5>
        <a:srgbClr val="3F3F3F"/>
      </a:accent5>
      <a:accent6>
        <a:srgbClr val="7F7F7F"/>
      </a:accent6>
      <a:hlink>
        <a:srgbClr val="000000"/>
      </a:hlink>
      <a:folHlink>
        <a:srgbClr val="6E99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Presentation-blue</Template>
  <TotalTime>9122</TotalTime>
  <Words>2589</Words>
  <Application>Microsoft Office PowerPoint</Application>
  <PresentationFormat>On-screen Show (4:3)</PresentationFormat>
  <Paragraphs>286</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MS PGothic</vt:lpstr>
      <vt:lpstr>Arial</vt:lpstr>
      <vt:lpstr>Calibri</vt:lpstr>
      <vt:lpstr>Times New Roman</vt:lpstr>
      <vt:lpstr>Presentation-blue</vt:lpstr>
      <vt:lpstr>1_Presentation-blue</vt:lpstr>
      <vt:lpstr>Student Information Sharing Initiative  </vt:lpstr>
      <vt:lpstr>Overview</vt:lpstr>
      <vt:lpstr>PowerPoint Presentation</vt:lpstr>
      <vt:lpstr>SISI Objectives</vt:lpstr>
      <vt:lpstr>How will we achieve this?</vt:lpstr>
      <vt:lpstr>Sector’s benefits from SISI</vt:lpstr>
      <vt:lpstr>PowerPoint Presentation</vt:lpstr>
      <vt:lpstr>User-centred design approach used to develop detailed requirements </vt:lpstr>
      <vt:lpstr>Understanding user needs </vt:lpstr>
      <vt:lpstr>School engagement for detailed requirements</vt:lpstr>
      <vt:lpstr>The information that should travel with a learner</vt:lpstr>
      <vt:lpstr>Journey map</vt:lpstr>
      <vt:lpstr>PowerPoint Presentation</vt:lpstr>
      <vt:lpstr>Draft model  </vt:lpstr>
      <vt:lpstr>Privacy and Access Model</vt:lpstr>
      <vt:lpstr>Schools</vt:lpstr>
      <vt:lpstr>Education agencies</vt:lpstr>
      <vt:lpstr>Learners and whānau (via schools)</vt:lpstr>
      <vt:lpstr>Data Governance</vt:lpstr>
      <vt:lpstr>Openness and Transparency</vt:lpstr>
      <vt:lpstr> Information Sharing Guidance </vt:lpstr>
      <vt:lpstr>PowerPoint Presentation</vt:lpstr>
      <vt:lpstr>Data Analysis ESR Overview</vt:lpstr>
      <vt:lpstr>Purpose of this ESR</vt:lpstr>
      <vt:lpstr>SMS ESR Overview</vt:lpstr>
      <vt:lpstr>Purpose of this ESR</vt:lpstr>
      <vt:lpstr>PowerPoint Presentation</vt:lpstr>
      <vt:lpstr>Exercise </vt:lpstr>
      <vt:lpstr>PowerPoint Presentation</vt:lpstr>
      <vt:lpstr>How we’re keeping the sector involved</vt:lpstr>
      <vt:lpstr>How would the RTLB community like to stay connected with SISI? </vt:lpstr>
      <vt:lpstr>Additional information </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40pts</dc:title>
  <dc:creator>Donna Goodwin</dc:creator>
  <cp:lastModifiedBy>Lianne Kalivati</cp:lastModifiedBy>
  <cp:revision>470</cp:revision>
  <cp:lastPrinted>2018-09-12T22:11:27Z</cp:lastPrinted>
  <dcterms:created xsi:type="dcterms:W3CDTF">2017-02-26T22:28:59Z</dcterms:created>
  <dcterms:modified xsi:type="dcterms:W3CDTF">2018-09-13T21:36:30Z</dcterms:modified>
</cp:coreProperties>
</file>